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Poppins" panose="00000500000000000000" pitchFamily="2" charset="0"/>
      <p:regular r:id="rId20"/>
    </p:embeddedFont>
    <p:embeddedFont>
      <p:font typeface="Poppins Bold" panose="00000800000000000000" charset="0"/>
      <p:regular r:id="rId21"/>
    </p:embeddedFont>
    <p:embeddedFont>
      <p:font typeface="Poppins Italics" panose="020B0604020202020204" charset="0"/>
      <p:regular r:id="rId22"/>
    </p:embeddedFont>
    <p:embeddedFont>
      <p:font typeface="Poppins Light" panose="00000400000000000000" pitchFamily="2" charset="0"/>
      <p:regular r:id="rId23"/>
    </p:embeddedFont>
    <p:embeddedFont>
      <p:font typeface="Poppins Semi-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7" d="100"/>
          <a:sy n="77" d="100"/>
        </p:scale>
        <p:origin x="2491" y="9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s>
</file>

<file path=ppt/media/image1.png>
</file>

<file path=ppt/media/image10.png>
</file>

<file path=ppt/media/image11.jpeg>
</file>

<file path=ppt/media/image12.png>
</file>

<file path=ppt/media/image13.jpeg>
</file>

<file path=ppt/media/image14.png>
</file>

<file path=ppt/media/image15.svg>
</file>

<file path=ppt/media/image16.png>
</file>

<file path=ppt/media/image17.png>
</file>

<file path=ppt/media/image18.png>
</file>

<file path=ppt/media/image19.png>
</file>

<file path=ppt/media/image2.svg>
</file>

<file path=ppt/media/image3.jpeg>
</file>

<file path=ppt/media/image4.jpeg>
</file>

<file path=ppt/media/image5.jpeg>
</file>

<file path=ppt/media/image6.jpe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16.06.2025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Covering </a:t>
            </a:r>
          </a:p>
          <a:p>
            <a:endParaRPr lang="en-US"/>
          </a:p>
          <a:p>
            <a:r>
              <a:rPr lang="en-US"/>
              <a:t>History, </a:t>
            </a:r>
          </a:p>
          <a:p>
            <a:r>
              <a:rPr lang="en-US"/>
              <a:t>Ethics, </a:t>
            </a:r>
          </a:p>
          <a:p>
            <a:r>
              <a:rPr lang="en-US"/>
              <a:t>How AI is currently being used and how its transforming society.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AI systems collect massive amounts of personal data, often without people realizing it. Consent is usually hidden in legal language, and surveillance tools track users through devices, platforms, and services.</a:t>
            </a:r>
          </a:p>
          <a:p>
            <a:endParaRPr lang="en-US"/>
          </a:p>
          <a:p>
            <a:r>
              <a:rPr lang="en-US"/>
              <a:t>Most current laws have not kept pace with how fast AI is developing, which creates gaps in protection, accountability, and enforcement.</a:t>
            </a:r>
          </a:p>
          <a:p>
            <a:endParaRPr lang="en-US"/>
          </a:p>
          <a:p>
            <a:r>
              <a:rPr lang="en-US"/>
              <a:t>Presenter Notes:</a:t>
            </a:r>
          </a:p>
          <a:p>
            <a:r>
              <a:rPr lang="en-US"/>
              <a:t>• AI systems collect location data, voice recordings, search history, and behavioral patterns</a:t>
            </a:r>
          </a:p>
          <a:p>
            <a:r>
              <a:rPr lang="en-US"/>
              <a:t>• Consent is often buried in long terms of service or bundled with unrelated permissions</a:t>
            </a:r>
          </a:p>
          <a:p>
            <a:r>
              <a:rPr lang="en-US"/>
              <a:t>• Common tools include facial recognition, GPS tracking, predictive text, and smart home monitoring</a:t>
            </a:r>
          </a:p>
          <a:p>
            <a:r>
              <a:rPr lang="en-US"/>
              <a:t>• Surveillance extends beyond law enforcement and includes employers, advertisers, and educational platforms</a:t>
            </a:r>
          </a:p>
          <a:p>
            <a:r>
              <a:rPr lang="en-US"/>
              <a:t>• The General Data Protection Regulation (GDPR) in Europe is one of the only large-scale legal frameworks in place</a:t>
            </a:r>
          </a:p>
          <a:p>
            <a:r>
              <a:rPr lang="en-US"/>
              <a:t>• In the United States, AI data use is mostly unregulated at the federal level</a:t>
            </a:r>
          </a:p>
          <a:p>
            <a:r>
              <a:rPr lang="en-US"/>
              <a:t>• Legal gaps make it difficult for users to opt out, challenge decisions, or even know when data is used</a:t>
            </a:r>
          </a:p>
          <a:p>
            <a:endParaRPr lang="en-US"/>
          </a:p>
          <a:p>
            <a:r>
              <a:rPr lang="en-US"/>
              <a:t>US vs EU</a:t>
            </a:r>
          </a:p>
          <a:p>
            <a:endParaRPr lang="en-US"/>
          </a:p>
          <a:p>
            <a:r>
              <a:rPr lang="en-US"/>
              <a:t> • The European Union passed the AI Act in 2024. It uses a risk-based framework that classifies AI systems as minimal, limited, high, or unacceptable risk</a:t>
            </a:r>
          </a:p>
          <a:p>
            <a:r>
              <a:rPr lang="en-US"/>
              <a:t>• High-risk applications include biometric ID systems, education scoring, employment screening, and law enforcement tools. These require transparency, human oversight, and data quality standards</a:t>
            </a:r>
          </a:p>
          <a:p>
            <a:r>
              <a:rPr lang="en-US"/>
              <a:t>• The EU bans certain uses completely, including real-time facial recognition in public, social scoring, and manipulative systems targeting vulnerable people</a:t>
            </a:r>
          </a:p>
          <a:p>
            <a:r>
              <a:rPr lang="en-US"/>
              <a:t>• The United States has no federal AI law. Regulation is fragmented and handled through existing sector-specific laws like consumer protection or civil rights</a:t>
            </a:r>
          </a:p>
          <a:p>
            <a:r>
              <a:rPr lang="en-US"/>
              <a:t>• Federal agencies like the FTC and FDA have released guidance but do not enforce oversight</a:t>
            </a:r>
          </a:p>
          <a:p>
            <a:r>
              <a:rPr lang="en-US"/>
              <a:t>• In 2023, the Biden administration released the Blueprint for an AI Bill of Rights. It includes safe systems, data privacy, and human alternatives. It is not legally binding</a:t>
            </a:r>
          </a:p>
          <a:p>
            <a:r>
              <a:rPr lang="en-US"/>
              <a:t>• U.S. policy depends on self-regulation and voluntary guidelines</a:t>
            </a:r>
          </a:p>
          <a:p>
            <a:r>
              <a:rPr lang="en-US"/>
              <a:t>• Some states like California and Illinois passed laws on biometric privacy or automated decisions. Enforcement is weak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AI-generated content raises new questions about who owns creative work. Tools like ChatGPT and DALL·E can generate writing, images, and music, but legal systems around the world are still debating how to handle ownership, authorship, and copyright.</a:t>
            </a:r>
          </a:p>
          <a:p>
            <a:endParaRPr lang="en-US"/>
          </a:p>
          <a:p>
            <a:r>
              <a:rPr lang="en-US"/>
              <a:t>There is growing concern from artists, writers, and content creators who argue that their work is being used to train AI systems without consent or compensation.</a:t>
            </a:r>
          </a:p>
          <a:p>
            <a:endParaRPr lang="en-US"/>
          </a:p>
          <a:p>
            <a:r>
              <a:rPr lang="en-US"/>
              <a:t>Presenter Notes:</a:t>
            </a:r>
          </a:p>
          <a:p>
            <a:r>
              <a:rPr lang="en-US"/>
              <a:t>• Under current U.S. copyright law, only works created by humans can be copyrighted. AI-generated content is considered public domain unless substantial human input is proven</a:t>
            </a:r>
          </a:p>
          <a:p>
            <a:r>
              <a:rPr lang="en-US"/>
              <a:t>• The U.S. Copyright Office rejected copyright protection for a graphic novel that included AI-generated art in 2022</a:t>
            </a:r>
          </a:p>
          <a:p>
            <a:r>
              <a:rPr lang="en-US"/>
              <a:t>• OpenAI's tools like ChatGPT and DALL·E are trained on large datasets that include publicly available web content, which may include copyrighted material</a:t>
            </a:r>
          </a:p>
          <a:p>
            <a:r>
              <a:rPr lang="en-US"/>
              <a:t>• Lawsuits have been filed against AI developers for using copyrighted content to train models without permission (e.g., Getty Images vs. Stability AI)</a:t>
            </a:r>
          </a:p>
          <a:p>
            <a:r>
              <a:rPr lang="en-US"/>
              <a:t>• Artists argue that generative models can replicate their style without credit or payment</a:t>
            </a:r>
          </a:p>
          <a:p>
            <a:r>
              <a:rPr lang="en-US"/>
              <a:t>• Some companies now use copyright disclaimers in their AI tools, warning users that outputs may not be legally protected or may infringe existing rights</a:t>
            </a:r>
          </a:p>
          <a:p>
            <a:r>
              <a:rPr lang="en-US"/>
              <a:t>• Policy discussions are ongoing, but there is no clear legal framework in place across most countries</a:t>
            </a:r>
          </a:p>
          <a:p>
            <a:endParaRPr lang="en-US"/>
          </a:p>
          <a:p>
            <a:r>
              <a:rPr lang="en-US"/>
              <a:t>EU vs US</a:t>
            </a:r>
          </a:p>
          <a:p>
            <a:endParaRPr lang="en-US"/>
          </a:p>
          <a:p>
            <a:r>
              <a:rPr lang="en-US"/>
              <a:t>• U.S. copyright law does not protect AI-generated content unless there is clear human authorship</a:t>
            </a:r>
          </a:p>
          <a:p>
            <a:r>
              <a:rPr lang="en-US"/>
              <a:t>• The U.S. does not regulate the use of copyrighted material in AI training datasets</a:t>
            </a:r>
          </a:p>
          <a:p>
            <a:r>
              <a:rPr lang="en-US"/>
              <a:t>• The EU requires companies to disclose whether copyrighted works were used to train AI systems</a:t>
            </a:r>
          </a:p>
          <a:p>
            <a:r>
              <a:rPr lang="en-US"/>
              <a:t>• Under the EU AI Act, providers of generative models must document and make training data sources transparent</a:t>
            </a:r>
          </a:p>
          <a:p>
            <a:r>
              <a:rPr lang="en-US"/>
              <a:t>• The EU’s focus is on transparency and accountability for both input data and content generation</a:t>
            </a:r>
          </a:p>
          <a:p>
            <a:r>
              <a:rPr lang="en-US"/>
              <a:t>• The U.S. approach gives more flexibility to companies but offers less protection for creators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AI is moving faster than regulation. In the U.S., most rules are voluntary and depend on self-regulation. The EU is taking a stricter approach with the AI Act, which sets legal standards based on how risky the system is. That difference is already shaping how companies operate in each region. As AI becomes more powerful, proactive policy is not optional — it’s necessary.</a:t>
            </a:r>
          </a:p>
          <a:p>
            <a:endParaRPr lang="en-US"/>
          </a:p>
          <a:p>
            <a:r>
              <a:rPr lang="en-US"/>
              <a:t>Presenter Notes:</a:t>
            </a:r>
          </a:p>
          <a:p>
            <a:endParaRPr lang="en-US"/>
          </a:p>
          <a:p>
            <a:r>
              <a:rPr lang="en-US"/>
              <a:t>• The U.S. approach emphasizes innovation. Regulation is handled by agencies like the FTC, FDA, and DOJ, with no unified federal AI law</a:t>
            </a:r>
          </a:p>
          <a:p>
            <a:r>
              <a:rPr lang="en-US"/>
              <a:t>• In 2023, the Biden administration introduced the Blueprint for an AI Bill of Rights. It lists values like safety, privacy, and alternatives to automated decisions, but it is not enforceable</a:t>
            </a:r>
          </a:p>
          <a:p>
            <a:r>
              <a:rPr lang="en-US"/>
              <a:t>• The U.S. relies on industry self-regulation. Most AI companies operate under voluntary frameworks</a:t>
            </a:r>
          </a:p>
          <a:p>
            <a:r>
              <a:rPr lang="en-US"/>
              <a:t>• The EU passed the AI Act in 2024. It is enforceable legislation with penalties for noncompliance</a:t>
            </a:r>
          </a:p>
          <a:p>
            <a:r>
              <a:rPr lang="en-US"/>
              <a:t>• The AI Act uses a risk-based model. AI systems are labeled as minimal, limited, high, or unacceptable risk</a:t>
            </a:r>
          </a:p>
          <a:p>
            <a:r>
              <a:rPr lang="en-US"/>
              <a:t>• High-risk systems include biometric surveillance, employment screening, education scoring, and law enforcement tools. These must meet strict transparency, oversight, and data standards</a:t>
            </a:r>
          </a:p>
          <a:p>
            <a:r>
              <a:rPr lang="en-US"/>
              <a:t>• The EU bans systems that pose unacceptable risk. This includes real-time facial recognition in public, social scoring, or manipulative tools targeting vulnerable groups</a:t>
            </a:r>
          </a:p>
          <a:p>
            <a:r>
              <a:rPr lang="en-US"/>
              <a:t>• Global companies will have to comply with the strictest framework they operate under — usually the EU standard</a:t>
            </a:r>
          </a:p>
          <a:p>
            <a:r>
              <a:rPr lang="en-US"/>
              <a:t>• The U.S. model offers speed and flexibility. The EU model offers accountability and consistency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Script:</a:t>
            </a:r>
          </a:p>
          <a:p>
            <a:r>
              <a:rPr lang="en-US"/>
              <a:t>Should tech companies be required to report the environmental cost of AI?</a:t>
            </a:r>
          </a:p>
          <a:p>
            <a:endParaRPr lang="en-US"/>
          </a:p>
          <a:p>
            <a:r>
              <a:rPr lang="en-US"/>
              <a:t>Presenter Notes:</a:t>
            </a:r>
          </a:p>
          <a:p>
            <a:r>
              <a:rPr lang="en-US"/>
              <a:t>• Training large AI models consumes significant energy and water</a:t>
            </a:r>
          </a:p>
          <a:p>
            <a:r>
              <a:rPr lang="en-US"/>
              <a:t>• Data centers require constant cooling and electricity, often powered by fossil fuels</a:t>
            </a:r>
          </a:p>
          <a:p>
            <a:r>
              <a:rPr lang="en-US"/>
              <a:t>• A single training run for a large model like GPT-3 can emit more than 500 metric tons of CO₂</a:t>
            </a:r>
          </a:p>
          <a:p>
            <a:r>
              <a:rPr lang="en-US"/>
              <a:t>• Water is used to cool servers. Companies like Microsoft and Google have acknowledged increased water usage linked to AI growth</a:t>
            </a:r>
          </a:p>
          <a:p>
            <a:r>
              <a:rPr lang="en-US"/>
              <a:t>• Environmental impact is rarely disclosed in public filings or product launches</a:t>
            </a:r>
          </a:p>
          <a:p>
            <a:r>
              <a:rPr lang="en-US"/>
              <a:t>• Tech companies do not currently face mandatory reporting requirements for AI-related emissions or resource use</a:t>
            </a:r>
          </a:p>
          <a:p>
            <a:r>
              <a:rPr lang="en-US"/>
              <a:t>• This question raises transparency, accountability, and long-term sustainability concerns</a:t>
            </a:r>
          </a:p>
          <a:p>
            <a:r>
              <a:rPr lang="en-US"/>
              <a:t>• Some governments and watchdog groups are calling for environmental impact disclosures in AI regulation proposals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You’ve probably heard that AI is everywhere now, but it really is. It’s not just theory or research anymore. AI is being used to approve loans, detect disease, track students, and even guide national security systems. What I’m looking at in this project is how that happened so fast, and how it changes the way we live and make decisions.</a:t>
            </a:r>
          </a:p>
          <a:p>
            <a:r>
              <a:rPr lang="en-US"/>
              <a:t>Presenter Notes:</a:t>
            </a:r>
          </a:p>
          <a:p>
            <a:endParaRPr lang="en-US"/>
          </a:p>
          <a:p>
            <a:r>
              <a:rPr lang="en-US"/>
              <a:t>• ChatGPT reached 100 million users in 2 months, making it the fastest-growing consumer app in history</a:t>
            </a:r>
          </a:p>
          <a:p>
            <a:r>
              <a:rPr lang="en-US"/>
              <a:t>• AI hiring systems filter resumes before a human ever sees them</a:t>
            </a:r>
          </a:p>
          <a:p>
            <a:r>
              <a:rPr lang="en-US"/>
              <a:t>• AI tools in healthcare flag abnormalities in X-rays and scans before a doctor reviews them</a:t>
            </a:r>
          </a:p>
          <a:p>
            <a:r>
              <a:rPr lang="en-US"/>
              <a:t>• AI credit scoring models determine loan approvals and insurance rates</a:t>
            </a:r>
          </a:p>
          <a:p>
            <a:r>
              <a:rPr lang="en-US"/>
              <a:t>• Public decisions, like welfare eligibility or housing access, are being shaped by predictive algorithms</a:t>
            </a:r>
          </a:p>
          <a:p>
            <a:r>
              <a:rPr lang="en-US"/>
              <a:t>• In education, AI grading tools and writing detectors are already influencing student outcomes</a:t>
            </a:r>
          </a:p>
          <a:p>
            <a:r>
              <a:rPr lang="en-US"/>
              <a:t>• AI is embedded in daily functions, including customer service bots, traffic systems, and spam filters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Before AI became real, it was imagined. HAL 9000, Data from Star Trek, and Skynet from The Terminator all shaped public expectations of intelligent machines. These portrayals created the idea that AI would be powerful, emotional, and possibly dangerous. That legacy still influences how people think about real AI today.</a:t>
            </a:r>
          </a:p>
          <a:p>
            <a:endParaRPr lang="en-US"/>
          </a:p>
          <a:p>
            <a:r>
              <a:rPr lang="en-US"/>
              <a:t>Presenter Notes:</a:t>
            </a:r>
          </a:p>
          <a:p>
            <a:r>
              <a:rPr lang="en-US"/>
              <a:t>• HAL 9000 is from 2001: A Space Odyssey. It is calm, logical, and becomes dangerous when its mission is threatened</a:t>
            </a:r>
          </a:p>
          <a:p>
            <a:endParaRPr lang="en-US"/>
          </a:p>
          <a:p>
            <a:r>
              <a:rPr lang="en-US"/>
              <a:t>• Skynet is the military AI from The Terminator. It becomes aware and triggers a nuclear war to eliminate humans</a:t>
            </a:r>
          </a:p>
          <a:p>
            <a:endParaRPr lang="en-US"/>
          </a:p>
          <a:p>
            <a:r>
              <a:rPr lang="en-US"/>
              <a:t>• Data is an android from Star Trek who wants to become more human. He represents a positive vision of AI</a:t>
            </a:r>
          </a:p>
          <a:p>
            <a:endParaRPr lang="en-US"/>
          </a:p>
          <a:p>
            <a:r>
              <a:rPr lang="en-US"/>
              <a:t>• These characters created emotional associations with AI before the technology existed</a:t>
            </a:r>
          </a:p>
          <a:p>
            <a:endParaRPr lang="en-US"/>
          </a:p>
          <a:p>
            <a:r>
              <a:rPr lang="en-US"/>
              <a:t>• Most people still imagine AI as conscious or humanlike even though modern systems are just mathematical models</a:t>
            </a:r>
          </a:p>
          <a:p>
            <a:endParaRPr lang="en-US"/>
          </a:p>
          <a:p>
            <a:r>
              <a:rPr lang="en-US"/>
              <a:t>• Real AI evolved from engineering and computation, not science fiction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Artificial intelligence began as an academic concept in the 1950s, but it has gone through some major public turning points. The first was in 1956, when researchers at the Dartmouth Workshop proposed that machines could simulate human intelligence.</a:t>
            </a:r>
          </a:p>
          <a:p>
            <a:endParaRPr lang="en-US"/>
          </a:p>
          <a:p>
            <a:r>
              <a:rPr lang="en-US"/>
              <a:t>In the 1960s, a program called ELIZA was built to simulate conversation. It wasn’t advanced, but it was enough to make people believe they were talking to something intelligent.</a:t>
            </a:r>
          </a:p>
          <a:p>
            <a:endParaRPr lang="en-US"/>
          </a:p>
          <a:p>
            <a:r>
              <a:rPr lang="en-US"/>
              <a:t>By 1997, AI reached a global audience when IBM’s Deep Blue defeated chess champion Garry Kasparov. That was a moment where machines proved they could outperform humans in specific tasks.</a:t>
            </a:r>
          </a:p>
          <a:p>
            <a:endParaRPr lang="en-US"/>
          </a:p>
          <a:p>
            <a:r>
              <a:rPr lang="en-US"/>
              <a:t>In 2012, deep learning changed everything. Neural networks began outperforming traditional methods, especially in image recognition.</a:t>
            </a:r>
          </a:p>
          <a:p>
            <a:endParaRPr lang="en-US"/>
          </a:p>
          <a:p>
            <a:r>
              <a:rPr lang="en-US"/>
              <a:t>And in 2022, ChatGPT brought AI into the mainstream. It wasn’t just researchers using it. Millions of people were interacting with an AI system in everyday language.</a:t>
            </a:r>
          </a:p>
          <a:p>
            <a:endParaRPr lang="en-US"/>
          </a:p>
          <a:p>
            <a:r>
              <a:rPr lang="en-US"/>
              <a:t>Presenter Notes:</a:t>
            </a:r>
          </a:p>
          <a:p>
            <a:r>
              <a:rPr lang="en-US"/>
              <a:t>• Dartmouth Workshop is considered the birth of AI as a field</a:t>
            </a:r>
          </a:p>
          <a:p>
            <a:r>
              <a:rPr lang="en-US"/>
              <a:t>• ELIZA used keyword matching and canned responses but convinced some users it was human</a:t>
            </a:r>
          </a:p>
          <a:p>
            <a:r>
              <a:rPr lang="en-US"/>
              <a:t>• Deep Blue used symbolic AI and brute-force calculations, not machine learning</a:t>
            </a:r>
          </a:p>
          <a:p>
            <a:r>
              <a:rPr lang="en-US"/>
              <a:t>• The 2012 ImageNet competition showed that neural networks could learn patterns from huge amounts of data</a:t>
            </a:r>
          </a:p>
          <a:p>
            <a:r>
              <a:rPr lang="en-US"/>
              <a:t>• AlexNet was the architecture that won in 2012 and marked the start of the deep learning era</a:t>
            </a:r>
          </a:p>
          <a:p>
            <a:r>
              <a:rPr lang="en-US"/>
              <a:t>• ChatGPT was trained on large text datasets and released in November 2022 by OpenAI</a:t>
            </a:r>
          </a:p>
          <a:p>
            <a:r>
              <a:rPr lang="en-US"/>
              <a:t>• Reached over 100 million users in two months</a:t>
            </a:r>
          </a:p>
          <a:p>
            <a:r>
              <a:rPr lang="en-US"/>
              <a:t>• If pressed for time, ELIZA can be skipped or combined into the intro line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Most of the AI in use today is called Narrow AI. It is built to do one specific thing, like facial recognition, chatbot support, or driving assistance. It works well within its limits, but it cannot generalize or adapt.</a:t>
            </a:r>
          </a:p>
          <a:p>
            <a:endParaRPr lang="en-US"/>
          </a:p>
          <a:p>
            <a:r>
              <a:rPr lang="en-US"/>
              <a:t>General AI, also called AGI, would be able to learn, reason, and apply knowledge the way a human does. That kind of AI does not exist yet. But researchers are actively working to create it, and the impact would be massive.</a:t>
            </a:r>
          </a:p>
          <a:p>
            <a:endParaRPr lang="en-US"/>
          </a:p>
          <a:p>
            <a:r>
              <a:rPr lang="en-US"/>
              <a:t>Presenter Notes:</a:t>
            </a:r>
          </a:p>
          <a:p>
            <a:r>
              <a:rPr lang="en-US"/>
              <a:t>• Narrow AI includes systems like Siri, Google Translate, facial recognition, and ChatGPT</a:t>
            </a:r>
          </a:p>
          <a:p>
            <a:r>
              <a:rPr lang="en-US"/>
              <a:t>• Narrow AI cannot apply knowledge across tasks</a:t>
            </a:r>
          </a:p>
          <a:p>
            <a:r>
              <a:rPr lang="en-US"/>
              <a:t>• General AI would require reasoning, memory, learning, and flexibility across domains</a:t>
            </a:r>
          </a:p>
          <a:p>
            <a:r>
              <a:rPr lang="en-US"/>
              <a:t>• AGI would need to generalize knowledge and improve without retraining</a:t>
            </a:r>
          </a:p>
          <a:p>
            <a:r>
              <a:rPr lang="en-US"/>
              <a:t>• No current system, including ChatGPT, qualifies as AGI</a:t>
            </a:r>
          </a:p>
          <a:p>
            <a:r>
              <a:rPr lang="en-US"/>
              <a:t>• AGI research is active at OpenAI, DeepMind, and Anthropic</a:t>
            </a:r>
          </a:p>
          <a:p>
            <a:r>
              <a:rPr lang="en-US"/>
              <a:t>• The leap from narrow to general AI raises ethical, legal, and safety challenges that are still unresolved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Most current AI is classified as Narrow AI. It is trained to do one task, such as chatbots, driving assistance, or facial recognition. It works well but remains limited.</a:t>
            </a:r>
          </a:p>
          <a:p>
            <a:endParaRPr lang="en-US"/>
          </a:p>
          <a:p>
            <a:r>
              <a:rPr lang="en-US"/>
              <a:t>General AI, or AGI, refers to systems with human-like reasoning that can learn and apply knowledge across any task.</a:t>
            </a:r>
          </a:p>
          <a:p>
            <a:endParaRPr lang="en-US"/>
          </a:p>
          <a:p>
            <a:r>
              <a:rPr lang="en-US"/>
              <a:t>AGI is still theoretical.</a:t>
            </a:r>
          </a:p>
          <a:p>
            <a:endParaRPr lang="en-US"/>
          </a:p>
          <a:p>
            <a:r>
              <a:rPr lang="en-US"/>
              <a:t>Presenter Notes:</a:t>
            </a:r>
          </a:p>
          <a:p>
            <a:r>
              <a:rPr lang="en-US"/>
              <a:t>• Narrow AI includes systems like Siri, facial recognition, ChatGPT, and navigation apps </a:t>
            </a:r>
          </a:p>
          <a:p>
            <a:endParaRPr lang="en-US"/>
          </a:p>
          <a:p>
            <a:r>
              <a:rPr lang="en-US"/>
              <a:t>• Narrow AI cannot transfer knowledge between tasks. A self-driving car cannot write an essay</a:t>
            </a:r>
          </a:p>
          <a:p>
            <a:endParaRPr lang="en-US"/>
          </a:p>
          <a:p>
            <a:r>
              <a:rPr lang="en-US"/>
              <a:t>• AGI means a system that can reason, learn, and adapt in multiple domains the way a human does</a:t>
            </a:r>
          </a:p>
          <a:p>
            <a:endParaRPr lang="en-US"/>
          </a:p>
          <a:p>
            <a:r>
              <a:rPr lang="en-US"/>
              <a:t>• No true AGI exists. Current models, including ChatGPT, do not understand or think. They generate responses based on patterns</a:t>
            </a:r>
          </a:p>
          <a:p>
            <a:endParaRPr lang="en-US"/>
          </a:p>
          <a:p>
            <a:r>
              <a:rPr lang="en-US"/>
              <a:t>• Researchers like OpenAI, DeepMind, and Anthropic are actively working toward AGI</a:t>
            </a:r>
          </a:p>
          <a:p>
            <a:endParaRPr lang="en-US"/>
          </a:p>
          <a:p>
            <a:r>
              <a:rPr lang="en-US"/>
              <a:t>• AGI raises major questions about safety, control, and ethics</a:t>
            </a:r>
          </a:p>
          <a:p>
            <a:endParaRPr lang="en-US"/>
          </a:p>
          <a:p>
            <a:r>
              <a:rPr lang="en-US"/>
              <a:t>• AGI would need to pass something like the Turing Test, generalize across tasks, and improve itself without retraining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Is there a limit to how much of our lives AI should influence?</a:t>
            </a:r>
          </a:p>
          <a:p>
            <a:endParaRPr lang="en-US"/>
          </a:p>
          <a:p>
            <a:r>
              <a:rPr lang="en-US"/>
              <a:t>Presenter Notes:</a:t>
            </a:r>
          </a:p>
          <a:p>
            <a:r>
              <a:rPr lang="en-US"/>
              <a:t>• Influence includes credit scores, hiring filters, location tracking, predictive policing, online content feeds, loan approvals, proctoring tools, and facial recognition</a:t>
            </a:r>
          </a:p>
          <a:p>
            <a:endParaRPr lang="en-US"/>
          </a:p>
          <a:p>
            <a:r>
              <a:rPr lang="en-US"/>
              <a:t>• Examples of daily exposure: YouTube suggestions, job rejection emails, AI-powered resume screening, AI-assisted healthcare triage</a:t>
            </a:r>
          </a:p>
          <a:p>
            <a:endParaRPr lang="en-US"/>
          </a:p>
          <a:p>
            <a:r>
              <a:rPr lang="en-US"/>
              <a:t>• Some systems operate invisibly. Most people are unaware when AI has made a decision for them</a:t>
            </a:r>
          </a:p>
          <a:p>
            <a:endParaRPr lang="en-US"/>
          </a:p>
          <a:p>
            <a:r>
              <a:rPr lang="en-US"/>
              <a:t>• Legal and ethical boundaries remain undefined in most industries</a:t>
            </a:r>
          </a:p>
          <a:p>
            <a:endParaRPr lang="en-US"/>
          </a:p>
          <a:p>
            <a:r>
              <a:rPr lang="en-US"/>
              <a:t>• This question introduces unresolved power imbalance between automated systems and the individuals they affect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AI systems are already shaping decisions in hiring, policing, and finance, but they don’t always do it fairly. These tools can reflect human bias from the data they were trained on, and often there’s no way to see how a decision was made or who is responsible when something goes wrong.</a:t>
            </a:r>
          </a:p>
          <a:p>
            <a:endParaRPr lang="en-US"/>
          </a:p>
          <a:p>
            <a:r>
              <a:rPr lang="en-US"/>
              <a:t>Facial recognition is one of the most controversial examples. It’s been linked to surveillance, wrongful arrests, and privacy violations — especially for people of color.</a:t>
            </a:r>
          </a:p>
          <a:p>
            <a:endParaRPr lang="en-US"/>
          </a:p>
          <a:p>
            <a:r>
              <a:rPr lang="en-US"/>
              <a:t>The ethics of AI are not abstract. They are already playing out in systems people interact with every day.</a:t>
            </a:r>
          </a:p>
          <a:p>
            <a:endParaRPr lang="en-US"/>
          </a:p>
          <a:p>
            <a:r>
              <a:rPr lang="en-US"/>
              <a:t>Presenter Notes:</a:t>
            </a:r>
          </a:p>
          <a:p>
            <a:endParaRPr lang="en-US"/>
          </a:p>
          <a:p>
            <a:r>
              <a:rPr lang="en-US"/>
              <a:t>• Bias can come from historical data or imbalanced datasets</a:t>
            </a:r>
          </a:p>
          <a:p>
            <a:r>
              <a:rPr lang="en-US"/>
              <a:t>• Hiring algorithms have downgraded resumes with non-white-sounding names</a:t>
            </a:r>
          </a:p>
          <a:p>
            <a:r>
              <a:rPr lang="en-US"/>
              <a:t>• Predictive policing targets specific neighborhoods based on biased historical crime data</a:t>
            </a:r>
          </a:p>
          <a:p>
            <a:r>
              <a:rPr lang="en-US"/>
              <a:t>• In 2018, an MIT Media Lab study found facial recognition systems misidentified Black women up to 34 percent of the time</a:t>
            </a:r>
          </a:p>
          <a:p>
            <a:r>
              <a:rPr lang="en-US"/>
              <a:t>• Lack of transparency means people cannot challenge decisions or understand how they were made</a:t>
            </a:r>
          </a:p>
          <a:p>
            <a:r>
              <a:rPr lang="en-US"/>
              <a:t>• Accountability is often diffused between developers, companies, and end users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Should there be limits on what AI is allowed to automate or control?</a:t>
            </a:r>
          </a:p>
          <a:p>
            <a:endParaRPr lang="en-US"/>
          </a:p>
          <a:p>
            <a:r>
              <a:rPr lang="en-US"/>
              <a:t>Presenter Notes:</a:t>
            </a:r>
          </a:p>
          <a:p>
            <a:r>
              <a:rPr lang="en-US"/>
              <a:t>• AI is already used to control hiring decisions, predictive policing, autonomous drones, loan approvals, social media content moderation, and medical triage</a:t>
            </a:r>
          </a:p>
          <a:p>
            <a:endParaRPr lang="en-US"/>
          </a:p>
          <a:p>
            <a:r>
              <a:rPr lang="en-US"/>
              <a:t>• Automation removes human judgment, which can reduce fairness or accountability in sensitive areas</a:t>
            </a:r>
          </a:p>
          <a:p>
            <a:endParaRPr lang="en-US"/>
          </a:p>
          <a:p>
            <a:r>
              <a:rPr lang="en-US"/>
              <a:t>• Systems controlling public resources, law enforcement, and healthcare introduce high-stakes ethical concerns</a:t>
            </a:r>
          </a:p>
          <a:p>
            <a:endParaRPr lang="en-US"/>
          </a:p>
          <a:p>
            <a:r>
              <a:rPr lang="en-US"/>
              <a:t>• In some applications, people may not know AI is even involved in the decision</a:t>
            </a:r>
          </a:p>
          <a:p>
            <a:endParaRPr lang="en-US"/>
          </a:p>
          <a:p>
            <a:r>
              <a:rPr lang="en-US"/>
              <a:t>• This question introduces risk, power, and control as central concerns in AI policy debates</a:t>
            </a:r>
          </a:p>
          <a:p>
            <a:endParaRPr lang="en-US"/>
          </a:p>
          <a:p>
            <a:r>
              <a:rPr lang="en-US"/>
              <a:t>• Can lead into privacy, governance, or legal frameworks in the next section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8" Type="http://schemas.openxmlformats.org/officeDocument/2006/relationships/hyperlink" Target="https://www.whitehouse.gov/ostp/ai-bill-of-rights/" TargetMode="External"/><Relationship Id="rId3" Type="http://schemas.openxmlformats.org/officeDocument/2006/relationships/hyperlink" Target="https://www.ibm.com/topics/artificial-general-intelligence" TargetMode="External"/><Relationship Id="rId7" Type="http://schemas.openxmlformats.org/officeDocument/2006/relationships/hyperlink" Target="https://www.copyright.gov/rulings-filings/review-board/zarya-of-the-dawn.pdf" TargetMode="External"/><Relationship Id="rId2" Type="http://schemas.openxmlformats.org/officeDocument/2006/relationships/hyperlink" Target="https://digital-strategy.ec.europa.eu/en/policies/european-approach-artificial-intelligence" TargetMode="External"/><Relationship Id="rId1" Type="http://schemas.openxmlformats.org/officeDocument/2006/relationships/slideLayout" Target="../slideLayouts/slideLayout7.xml"/><Relationship Id="rId6" Type="http://schemas.openxmlformats.org/officeDocument/2006/relationships/hyperlink" Target="https://www.pexels.com/photo/woman-with-facial-recognition-technology-overlay-8100726/" TargetMode="External"/><Relationship Id="rId5" Type="http://schemas.openxmlformats.org/officeDocument/2006/relationships/hyperlink" Target="https://openai.com/chatgpt" TargetMode="External"/><Relationship Id="rId4" Type="http://schemas.openxmlformats.org/officeDocument/2006/relationships/hyperlink" Target="https://proceedings.mlr.press/v81/buolamwini18a.html" TargetMode="External"/><Relationship Id="rId9" Type="http://schemas.openxmlformats.org/officeDocument/2006/relationships/hyperlink" Target="https://wallpapercave.com/w/wp12068472"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slideLayout" Target="../slideLayouts/slideLayout7.xml"/><Relationship Id="rId7" Type="http://schemas.openxmlformats.org/officeDocument/2006/relationships/image" Target="../media/image5.jpe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sv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237994" y="1028700"/>
            <a:ext cx="8021306" cy="8229600"/>
            <a:chOff x="0" y="0"/>
            <a:chExt cx="952978" cy="977724"/>
          </a:xfrm>
        </p:grpSpPr>
        <p:sp>
          <p:nvSpPr>
            <p:cNvPr id="4" name="Freeform 4"/>
            <p:cNvSpPr/>
            <p:nvPr/>
          </p:nvSpPr>
          <p:spPr>
            <a:xfrm>
              <a:off x="0" y="0"/>
              <a:ext cx="952978" cy="977724"/>
            </a:xfrm>
            <a:custGeom>
              <a:avLst/>
              <a:gdLst/>
              <a:ahLst/>
              <a:cxnLst/>
              <a:rect l="l" t="t" r="r" b="b"/>
              <a:pathLst>
                <a:path w="952978" h="977724">
                  <a:moveTo>
                    <a:pt x="22199" y="0"/>
                  </a:moveTo>
                  <a:lnTo>
                    <a:pt x="930779" y="0"/>
                  </a:lnTo>
                  <a:cubicBezTo>
                    <a:pt x="936666" y="0"/>
                    <a:pt x="942313" y="2339"/>
                    <a:pt x="946476" y="6502"/>
                  </a:cubicBezTo>
                  <a:cubicBezTo>
                    <a:pt x="950639" y="10665"/>
                    <a:pt x="952978" y="16311"/>
                    <a:pt x="952978" y="22199"/>
                  </a:cubicBezTo>
                  <a:lnTo>
                    <a:pt x="952978" y="955525"/>
                  </a:lnTo>
                  <a:cubicBezTo>
                    <a:pt x="952978" y="961413"/>
                    <a:pt x="950639" y="967059"/>
                    <a:pt x="946476" y="971223"/>
                  </a:cubicBezTo>
                  <a:cubicBezTo>
                    <a:pt x="942313" y="975386"/>
                    <a:pt x="936666" y="977724"/>
                    <a:pt x="930779" y="977724"/>
                  </a:cubicBezTo>
                  <a:lnTo>
                    <a:pt x="22199" y="977724"/>
                  </a:lnTo>
                  <a:cubicBezTo>
                    <a:pt x="16311" y="977724"/>
                    <a:pt x="10665" y="975386"/>
                    <a:pt x="6502" y="971223"/>
                  </a:cubicBezTo>
                  <a:cubicBezTo>
                    <a:pt x="2339" y="967059"/>
                    <a:pt x="0" y="961413"/>
                    <a:pt x="0" y="955525"/>
                  </a:cubicBezTo>
                  <a:lnTo>
                    <a:pt x="0" y="22199"/>
                  </a:lnTo>
                  <a:cubicBezTo>
                    <a:pt x="0" y="16311"/>
                    <a:pt x="2339" y="10665"/>
                    <a:pt x="6502" y="6502"/>
                  </a:cubicBezTo>
                  <a:cubicBezTo>
                    <a:pt x="10665" y="2339"/>
                    <a:pt x="16311" y="0"/>
                    <a:pt x="22199" y="0"/>
                  </a:cubicBezTo>
                  <a:close/>
                </a:path>
              </a:pathLst>
            </a:custGeom>
            <a:blipFill>
              <a:blip r:embed="rId5"/>
              <a:stretch>
                <a:fillRect l="-1298" r="-1298"/>
              </a:stretch>
            </a:blipFill>
          </p:spPr>
          <p:txBody>
            <a:bodyPr/>
            <a:lstStyle/>
            <a:p>
              <a:endParaRPr lang="en-US"/>
            </a:p>
          </p:txBody>
        </p:sp>
      </p:grpSp>
      <p:sp>
        <p:nvSpPr>
          <p:cNvPr id="5" name="TextBox 5"/>
          <p:cNvSpPr txBox="1"/>
          <p:nvPr/>
        </p:nvSpPr>
        <p:spPr>
          <a:xfrm>
            <a:off x="1028700" y="6969772"/>
            <a:ext cx="3456529" cy="1172845"/>
          </a:xfrm>
          <a:prstGeom prst="rect">
            <a:avLst/>
          </a:prstGeom>
        </p:spPr>
        <p:txBody>
          <a:bodyPr lIns="0" tIns="0" rIns="0" bIns="0" rtlCol="0" anchor="t">
            <a:spAutoFit/>
          </a:bodyPr>
          <a:lstStyle/>
          <a:p>
            <a:pPr marL="0" lvl="0" indent="0" algn="l">
              <a:lnSpc>
                <a:spcPts val="3080"/>
              </a:lnSpc>
            </a:pPr>
            <a:r>
              <a:rPr lang="en-US" sz="2200">
                <a:solidFill>
                  <a:srgbClr val="FFFFFF"/>
                </a:solidFill>
                <a:latin typeface="Poppins"/>
                <a:ea typeface="Poppins"/>
                <a:cs typeface="Poppins"/>
                <a:sym typeface="Poppins"/>
              </a:rPr>
              <a:t>April V. Sykes</a:t>
            </a:r>
          </a:p>
          <a:p>
            <a:pPr marL="0" lvl="0" indent="0" algn="l">
              <a:lnSpc>
                <a:spcPts val="3080"/>
              </a:lnSpc>
            </a:pPr>
            <a:r>
              <a:rPr lang="en-US" sz="2200">
                <a:solidFill>
                  <a:srgbClr val="FFFFFF"/>
                </a:solidFill>
                <a:latin typeface="Poppins"/>
                <a:ea typeface="Poppins"/>
                <a:cs typeface="Poppins"/>
                <a:sym typeface="Poppins"/>
              </a:rPr>
              <a:t>Olympic College – IS390</a:t>
            </a:r>
          </a:p>
          <a:p>
            <a:pPr marL="0" lvl="0" indent="0" algn="l">
              <a:lnSpc>
                <a:spcPts val="3080"/>
              </a:lnSpc>
            </a:pPr>
            <a:r>
              <a:rPr lang="en-US" sz="2200">
                <a:solidFill>
                  <a:srgbClr val="FFFFFF"/>
                </a:solidFill>
                <a:latin typeface="Poppins"/>
                <a:ea typeface="Poppins"/>
                <a:cs typeface="Poppins"/>
                <a:sym typeface="Poppins"/>
              </a:rPr>
              <a:t>June 18, 2025</a:t>
            </a:r>
          </a:p>
        </p:txBody>
      </p:sp>
      <p:grpSp>
        <p:nvGrpSpPr>
          <p:cNvPr id="6" name="Group 6"/>
          <p:cNvGrpSpPr/>
          <p:nvPr/>
        </p:nvGrpSpPr>
        <p:grpSpPr>
          <a:xfrm>
            <a:off x="1028700" y="981543"/>
            <a:ext cx="9407954" cy="4930954"/>
            <a:chOff x="0" y="0"/>
            <a:chExt cx="12543938" cy="6574605"/>
          </a:xfrm>
        </p:grpSpPr>
        <p:sp>
          <p:nvSpPr>
            <p:cNvPr id="7" name="TextBox 7"/>
            <p:cNvSpPr txBox="1"/>
            <p:nvPr/>
          </p:nvSpPr>
          <p:spPr>
            <a:xfrm>
              <a:off x="0" y="-76200"/>
              <a:ext cx="12543938" cy="4838700"/>
            </a:xfrm>
            <a:prstGeom prst="rect">
              <a:avLst/>
            </a:prstGeom>
          </p:spPr>
          <p:txBody>
            <a:bodyPr lIns="0" tIns="0" rIns="0" bIns="0" rtlCol="0" anchor="t">
              <a:spAutoFit/>
            </a:bodyPr>
            <a:lstStyle/>
            <a:p>
              <a:pPr marL="0" lvl="0" indent="0" algn="l">
                <a:lnSpc>
                  <a:spcPts val="9406"/>
                </a:lnSpc>
              </a:pPr>
              <a:r>
                <a:rPr lang="en-US" sz="7839">
                  <a:solidFill>
                    <a:srgbClr val="FFFFFF"/>
                  </a:solidFill>
                  <a:latin typeface="Poppins"/>
                  <a:ea typeface="Poppins"/>
                  <a:cs typeface="Poppins"/>
                  <a:sym typeface="Poppins"/>
                </a:rPr>
                <a:t>The Evolution of Artificial Intelligence</a:t>
              </a:r>
            </a:p>
          </p:txBody>
        </p:sp>
        <p:sp>
          <p:nvSpPr>
            <p:cNvPr id="8" name="TextBox 8"/>
            <p:cNvSpPr txBox="1"/>
            <p:nvPr/>
          </p:nvSpPr>
          <p:spPr>
            <a:xfrm>
              <a:off x="0" y="5041715"/>
              <a:ext cx="12543938" cy="1532890"/>
            </a:xfrm>
            <a:prstGeom prst="rect">
              <a:avLst/>
            </a:prstGeom>
          </p:spPr>
          <p:txBody>
            <a:bodyPr lIns="0" tIns="0" rIns="0" bIns="0" rtlCol="0" anchor="t">
              <a:spAutoFit/>
            </a:bodyPr>
            <a:lstStyle/>
            <a:p>
              <a:pPr marL="0" lvl="0" indent="0" algn="l">
                <a:lnSpc>
                  <a:spcPts val="4619"/>
                </a:lnSpc>
                <a:spcBef>
                  <a:spcPct val="0"/>
                </a:spcBef>
              </a:pPr>
              <a:r>
                <a:rPr lang="en-US" sz="3299">
                  <a:solidFill>
                    <a:srgbClr val="FFFFFF"/>
                  </a:solidFill>
                  <a:latin typeface="Poppins"/>
                  <a:ea typeface="Poppins"/>
                  <a:cs typeface="Poppins"/>
                  <a:sym typeface="Poppins"/>
                </a:rPr>
                <a:t>From Science Fiction to Societal Infrastructure</a:t>
              </a:r>
            </a:p>
          </p:txBody>
        </p:sp>
      </p:grpSp>
      <p:sp>
        <p:nvSpPr>
          <p:cNvPr id="9" name="TextBox 9"/>
          <p:cNvSpPr txBox="1"/>
          <p:nvPr/>
        </p:nvSpPr>
        <p:spPr>
          <a:xfrm>
            <a:off x="9237994" y="9239250"/>
            <a:ext cx="8021306" cy="238339"/>
          </a:xfrm>
          <a:prstGeom prst="rect">
            <a:avLst/>
          </a:prstGeom>
        </p:spPr>
        <p:txBody>
          <a:bodyPr lIns="0" tIns="0" rIns="0" bIns="0" rtlCol="0" anchor="t">
            <a:spAutoFit/>
          </a:bodyPr>
          <a:lstStyle/>
          <a:p>
            <a:pPr algn="ctr">
              <a:lnSpc>
                <a:spcPts val="980"/>
              </a:lnSpc>
              <a:spcBef>
                <a:spcPct val="0"/>
              </a:spcBef>
            </a:pPr>
            <a:r>
              <a:rPr lang="en-US" sz="700">
                <a:solidFill>
                  <a:srgbClr val="FFFFFF"/>
                </a:solidFill>
                <a:latin typeface="Poppins"/>
                <a:ea typeface="Poppins"/>
                <a:cs typeface="Poppins"/>
                <a:sym typeface="Poppins"/>
              </a:rPr>
              <a:t>Your paragraph textArtificial Intelligence Technology GIF. (2024, March 8). Find &amp; Share on GIPHY. https://giphy.com/gifs/visuals-network-connectivity-7VzgMsB6FLCilwS30v</a:t>
            </a:r>
          </a:p>
          <a:p>
            <a:pPr algn="ctr">
              <a:lnSpc>
                <a:spcPts val="980"/>
              </a:lnSpc>
              <a:spcBef>
                <a:spcPct val="0"/>
              </a:spcBef>
            </a:pPr>
            <a:endParaRPr lang="en-US" sz="700">
              <a:solidFill>
                <a:srgbClr val="FFFFFF"/>
              </a:solidFill>
              <a:latin typeface="Poppins"/>
              <a:ea typeface="Poppins"/>
              <a:cs typeface="Poppins"/>
              <a:sym typeface="Poppins"/>
            </a:endParaRPr>
          </a:p>
        </p:txBody>
      </p:sp>
    </p:spTree>
  </p:cSld>
  <p:clrMapOvr>
    <a:masterClrMapping/>
  </p:clrMapOvr>
  <p:timing>
    <p:tnLst>
      <p:par>
        <p:cTn id="1" dur="indefinite" restart="never" nodeType="tmRoot">
          <p:childTnLst>
            <p:cmd cmd="playFrom(0.0)">
              <p:cBhvr>
                <p:cTn id="2"/>
                <p:tgtEl>
                  <p:spTgt spid="10"/>
                </p:tgtEl>
              </p:cBhvr>
            </p:cmd>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155097" y="1028700"/>
            <a:ext cx="8104203" cy="8229600"/>
            <a:chOff x="0" y="0"/>
            <a:chExt cx="9809009" cy="9960784"/>
          </a:xfrm>
        </p:grpSpPr>
        <p:sp>
          <p:nvSpPr>
            <p:cNvPr id="4" name="Freeform 4"/>
            <p:cNvSpPr/>
            <p:nvPr/>
          </p:nvSpPr>
          <p:spPr>
            <a:xfrm>
              <a:off x="0" y="0"/>
              <a:ext cx="9810279" cy="9960784"/>
            </a:xfrm>
            <a:custGeom>
              <a:avLst/>
              <a:gdLst/>
              <a:ahLst/>
              <a:cxnLst/>
              <a:rect l="l" t="t" r="r" b="b"/>
              <a:pathLst>
                <a:path w="9810279" h="9960784">
                  <a:moveTo>
                    <a:pt x="9245971" y="0"/>
                  </a:moveTo>
                  <a:lnTo>
                    <a:pt x="563037" y="0"/>
                  </a:lnTo>
                  <a:cubicBezTo>
                    <a:pt x="251111" y="0"/>
                    <a:pt x="0" y="254996"/>
                    <a:pt x="0" y="571749"/>
                  </a:cubicBezTo>
                  <a:lnTo>
                    <a:pt x="0" y="9391028"/>
                  </a:lnTo>
                  <a:cubicBezTo>
                    <a:pt x="0" y="9705788"/>
                    <a:pt x="251111" y="9960784"/>
                    <a:pt x="563037" y="9960784"/>
                  </a:cubicBezTo>
                  <a:lnTo>
                    <a:pt x="9247934" y="9960784"/>
                  </a:lnTo>
                  <a:cubicBezTo>
                    <a:pt x="9557898" y="9960784"/>
                    <a:pt x="9810279" y="9705788"/>
                    <a:pt x="9810279" y="9389035"/>
                  </a:cubicBezTo>
                  <a:lnTo>
                    <a:pt x="9810279" y="571749"/>
                  </a:lnTo>
                  <a:cubicBezTo>
                    <a:pt x="9809008" y="254996"/>
                    <a:pt x="9557898" y="0"/>
                    <a:pt x="9245971" y="0"/>
                  </a:cubicBezTo>
                  <a:close/>
                </a:path>
              </a:pathLst>
            </a:custGeom>
            <a:blipFill>
              <a:blip r:embed="rId5"/>
              <a:stretch>
                <a:fillRect l="-24876" r="-27520"/>
              </a:stretch>
            </a:blipFill>
          </p:spPr>
          <p:txBody>
            <a:bodyPr/>
            <a:lstStyle/>
            <a:p>
              <a:endParaRPr lang="en-US"/>
            </a:p>
          </p:txBody>
        </p:sp>
      </p:grpSp>
      <p:grpSp>
        <p:nvGrpSpPr>
          <p:cNvPr id="5" name="Group 5"/>
          <p:cNvGrpSpPr/>
          <p:nvPr/>
        </p:nvGrpSpPr>
        <p:grpSpPr>
          <a:xfrm>
            <a:off x="1028700" y="1028700"/>
            <a:ext cx="7530944" cy="5610101"/>
            <a:chOff x="0" y="0"/>
            <a:chExt cx="10041258" cy="7480134"/>
          </a:xfrm>
        </p:grpSpPr>
        <p:sp>
          <p:nvSpPr>
            <p:cNvPr id="6" name="TextBox 6"/>
            <p:cNvSpPr txBox="1"/>
            <p:nvPr/>
          </p:nvSpPr>
          <p:spPr>
            <a:xfrm>
              <a:off x="0" y="-47625"/>
              <a:ext cx="10041258" cy="2359025"/>
            </a:xfrm>
            <a:prstGeom prst="rect">
              <a:avLst/>
            </a:prstGeom>
          </p:spPr>
          <p:txBody>
            <a:bodyPr lIns="0" tIns="0" rIns="0" bIns="0" rtlCol="0" anchor="t">
              <a:spAutoFit/>
            </a:bodyPr>
            <a:lstStyle/>
            <a:p>
              <a:pPr marL="0" lvl="0" indent="0" algn="l">
                <a:lnSpc>
                  <a:spcPts val="6891"/>
                </a:lnSpc>
              </a:pPr>
              <a:r>
                <a:rPr lang="en-US" sz="5743" b="1">
                  <a:solidFill>
                    <a:srgbClr val="FFFFFF"/>
                  </a:solidFill>
                  <a:latin typeface="Poppins Bold"/>
                  <a:ea typeface="Poppins Bold"/>
                  <a:cs typeface="Poppins Bold"/>
                  <a:sym typeface="Poppins Bold"/>
                </a:rPr>
                <a:t>Privacy and Data Governance</a:t>
              </a:r>
            </a:p>
          </p:txBody>
        </p:sp>
        <p:sp>
          <p:nvSpPr>
            <p:cNvPr id="7" name="TextBox 7"/>
            <p:cNvSpPr txBox="1"/>
            <p:nvPr/>
          </p:nvSpPr>
          <p:spPr>
            <a:xfrm>
              <a:off x="0" y="2914061"/>
              <a:ext cx="10041258" cy="4566073"/>
            </a:xfrm>
            <a:prstGeom prst="rect">
              <a:avLst/>
            </a:prstGeom>
          </p:spPr>
          <p:txBody>
            <a:bodyPr lIns="0" tIns="0" rIns="0" bIns="0" rtlCol="0" anchor="t">
              <a:spAutoFit/>
            </a:bodyPr>
            <a:lstStyle/>
            <a:p>
              <a:pPr marL="561339" lvl="1" indent="-280669" algn="l">
                <a:lnSpc>
                  <a:spcPts val="3379"/>
                </a:lnSpc>
                <a:buFont typeface="Arial"/>
                <a:buChar char="•"/>
              </a:pPr>
              <a:r>
                <a:rPr lang="en-US" sz="2599">
                  <a:solidFill>
                    <a:srgbClr val="D9D9D9"/>
                  </a:solidFill>
                  <a:latin typeface="Poppins"/>
                  <a:ea typeface="Poppins"/>
                  <a:cs typeface="Poppins"/>
                  <a:sym typeface="Poppins"/>
                </a:rPr>
                <a:t>AI systems gather massive amounts of personal data</a:t>
              </a:r>
            </a:p>
            <a:p>
              <a:pPr algn="l">
                <a:lnSpc>
                  <a:spcPts val="3379"/>
                </a:lnSpc>
              </a:pPr>
              <a:endParaRPr lang="en-US" sz="2599">
                <a:solidFill>
                  <a:srgbClr val="D9D9D9"/>
                </a:solidFill>
                <a:latin typeface="Poppins"/>
                <a:ea typeface="Poppins"/>
                <a:cs typeface="Poppins"/>
                <a:sym typeface="Poppins"/>
              </a:endParaRPr>
            </a:p>
            <a:p>
              <a:pPr marL="561339" lvl="1" indent="-280669" algn="l">
                <a:lnSpc>
                  <a:spcPts val="3379"/>
                </a:lnSpc>
                <a:buFont typeface="Arial"/>
                <a:buChar char="•"/>
              </a:pPr>
              <a:r>
                <a:rPr lang="en-US" sz="2599">
                  <a:solidFill>
                    <a:srgbClr val="D9D9D9"/>
                  </a:solidFill>
                  <a:latin typeface="Poppins"/>
                  <a:ea typeface="Poppins"/>
                  <a:cs typeface="Poppins"/>
                  <a:sym typeface="Poppins"/>
                </a:rPr>
                <a:t>Consent is vague, and surveillance tools track users without clarity</a:t>
              </a:r>
            </a:p>
            <a:p>
              <a:pPr algn="l">
                <a:lnSpc>
                  <a:spcPts val="3379"/>
                </a:lnSpc>
              </a:pPr>
              <a:endParaRPr lang="en-US" sz="2599">
                <a:solidFill>
                  <a:srgbClr val="D9D9D9"/>
                </a:solidFill>
                <a:latin typeface="Poppins"/>
                <a:ea typeface="Poppins"/>
                <a:cs typeface="Poppins"/>
                <a:sym typeface="Poppins"/>
              </a:endParaRPr>
            </a:p>
            <a:p>
              <a:pPr marL="561339" lvl="1" indent="-280669" algn="l">
                <a:lnSpc>
                  <a:spcPts val="3379"/>
                </a:lnSpc>
                <a:buFont typeface="Arial"/>
                <a:buChar char="•"/>
              </a:pPr>
              <a:r>
                <a:rPr lang="en-US" sz="2599">
                  <a:solidFill>
                    <a:srgbClr val="D9D9D9"/>
                  </a:solidFill>
                  <a:latin typeface="Poppins"/>
                  <a:ea typeface="Poppins"/>
                  <a:cs typeface="Poppins"/>
                  <a:sym typeface="Poppins"/>
                </a:rPr>
                <a:t>Laws lag behind AI’s rapid development</a:t>
              </a:r>
            </a:p>
            <a:p>
              <a:pPr marL="0" lvl="0" indent="0" algn="l">
                <a:lnSpc>
                  <a:spcPts val="3379"/>
                </a:lnSpc>
              </a:pPr>
              <a:endParaRPr lang="en-US" sz="2599">
                <a:solidFill>
                  <a:srgbClr val="D9D9D9"/>
                </a:solidFill>
                <a:latin typeface="Poppins"/>
                <a:ea typeface="Poppins"/>
                <a:cs typeface="Poppins"/>
                <a:sym typeface="Poppins"/>
              </a:endParaRPr>
            </a:p>
          </p:txBody>
        </p:sp>
      </p:grpSp>
      <p:sp>
        <p:nvSpPr>
          <p:cNvPr id="8" name="TextBox 8"/>
          <p:cNvSpPr txBox="1"/>
          <p:nvPr/>
        </p:nvSpPr>
        <p:spPr>
          <a:xfrm>
            <a:off x="12139052" y="9248775"/>
            <a:ext cx="2136292"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Image: Created by ChatGPT using DALL·E, 2025.</a:t>
            </a:r>
          </a:p>
        </p:txBody>
      </p:sp>
    </p:spTree>
  </p:cSld>
  <p:clrMapOvr>
    <a:masterClrMapping/>
  </p:clrMapOvr>
  <p:transition>
    <p:push/>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0" y="0"/>
            <a:ext cx="18491211" cy="10388699"/>
          </a:xfrm>
          <a:custGeom>
            <a:avLst/>
            <a:gdLst/>
            <a:ahLst/>
            <a:cxnLst/>
            <a:rect l="l" t="t" r="r" b="b"/>
            <a:pathLst>
              <a:path w="18491211" h="10388699">
                <a:moveTo>
                  <a:pt x="18491211" y="0"/>
                </a:moveTo>
                <a:lnTo>
                  <a:pt x="0" y="0"/>
                </a:lnTo>
                <a:lnTo>
                  <a:pt x="0" y="10388699"/>
                </a:lnTo>
                <a:lnTo>
                  <a:pt x="18491211" y="10388699"/>
                </a:lnTo>
                <a:lnTo>
                  <a:pt x="18491211"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245606" y="1028700"/>
            <a:ext cx="8174823" cy="8229600"/>
            <a:chOff x="0" y="0"/>
            <a:chExt cx="9894484" cy="9960784"/>
          </a:xfrm>
        </p:grpSpPr>
        <p:sp>
          <p:nvSpPr>
            <p:cNvPr id="4" name="Freeform 4"/>
            <p:cNvSpPr/>
            <p:nvPr/>
          </p:nvSpPr>
          <p:spPr>
            <a:xfrm>
              <a:off x="0" y="0"/>
              <a:ext cx="9895754" cy="9960784"/>
            </a:xfrm>
            <a:custGeom>
              <a:avLst/>
              <a:gdLst/>
              <a:ahLst/>
              <a:cxnLst/>
              <a:rect l="l" t="t" r="r" b="b"/>
              <a:pathLst>
                <a:path w="9895754" h="9960784">
                  <a:moveTo>
                    <a:pt x="9326541" y="0"/>
                  </a:moveTo>
                  <a:lnTo>
                    <a:pt x="567943" y="0"/>
                  </a:lnTo>
                  <a:cubicBezTo>
                    <a:pt x="253299" y="0"/>
                    <a:pt x="0" y="254996"/>
                    <a:pt x="0" y="571749"/>
                  </a:cubicBezTo>
                  <a:lnTo>
                    <a:pt x="0" y="9391028"/>
                  </a:lnTo>
                  <a:cubicBezTo>
                    <a:pt x="0" y="9705788"/>
                    <a:pt x="253299" y="9960784"/>
                    <a:pt x="567943" y="9960784"/>
                  </a:cubicBezTo>
                  <a:lnTo>
                    <a:pt x="9328520" y="9960784"/>
                  </a:lnTo>
                  <a:cubicBezTo>
                    <a:pt x="9641185" y="9960784"/>
                    <a:pt x="9895754" y="9705788"/>
                    <a:pt x="9895754" y="9389035"/>
                  </a:cubicBezTo>
                  <a:lnTo>
                    <a:pt x="9895754" y="571749"/>
                  </a:lnTo>
                  <a:cubicBezTo>
                    <a:pt x="9894484" y="254996"/>
                    <a:pt x="9641185" y="0"/>
                    <a:pt x="9326541" y="0"/>
                  </a:cubicBezTo>
                  <a:close/>
                </a:path>
              </a:pathLst>
            </a:custGeom>
            <a:blipFill>
              <a:blip r:embed="rId5"/>
              <a:stretch>
                <a:fillRect l="-328" r="-328"/>
              </a:stretch>
            </a:blipFill>
          </p:spPr>
          <p:txBody>
            <a:bodyPr/>
            <a:lstStyle/>
            <a:p>
              <a:endParaRPr lang="en-US"/>
            </a:p>
          </p:txBody>
        </p:sp>
      </p:grpSp>
      <p:grpSp>
        <p:nvGrpSpPr>
          <p:cNvPr id="5" name="Group 5"/>
          <p:cNvGrpSpPr/>
          <p:nvPr/>
        </p:nvGrpSpPr>
        <p:grpSpPr>
          <a:xfrm>
            <a:off x="1028700" y="1028700"/>
            <a:ext cx="7567984" cy="5377552"/>
            <a:chOff x="0" y="0"/>
            <a:chExt cx="10090645" cy="7170069"/>
          </a:xfrm>
        </p:grpSpPr>
        <p:sp>
          <p:nvSpPr>
            <p:cNvPr id="6" name="TextBox 6"/>
            <p:cNvSpPr txBox="1"/>
            <p:nvPr/>
          </p:nvSpPr>
          <p:spPr>
            <a:xfrm>
              <a:off x="0" y="-47625"/>
              <a:ext cx="10090645" cy="2155825"/>
            </a:xfrm>
            <a:prstGeom prst="rect">
              <a:avLst/>
            </a:prstGeom>
          </p:spPr>
          <p:txBody>
            <a:bodyPr lIns="0" tIns="0" rIns="0" bIns="0" rtlCol="0" anchor="t">
              <a:spAutoFit/>
            </a:bodyPr>
            <a:lstStyle/>
            <a:p>
              <a:pPr marL="0" lvl="0" indent="0" algn="l">
                <a:lnSpc>
                  <a:spcPts val="6242"/>
                </a:lnSpc>
              </a:pPr>
              <a:r>
                <a:rPr lang="en-US" sz="5201" b="1">
                  <a:solidFill>
                    <a:srgbClr val="FFFFFF"/>
                  </a:solidFill>
                  <a:latin typeface="Poppins Bold"/>
                  <a:ea typeface="Poppins Bold"/>
                  <a:cs typeface="Poppins Bold"/>
                  <a:sym typeface="Poppins Bold"/>
                </a:rPr>
                <a:t>Intellectual Property and Ownership</a:t>
              </a:r>
            </a:p>
          </p:txBody>
        </p:sp>
        <p:sp>
          <p:nvSpPr>
            <p:cNvPr id="7" name="TextBox 7"/>
            <p:cNvSpPr txBox="1"/>
            <p:nvPr/>
          </p:nvSpPr>
          <p:spPr>
            <a:xfrm>
              <a:off x="0" y="2603986"/>
              <a:ext cx="10090645" cy="4566083"/>
            </a:xfrm>
            <a:prstGeom prst="rect">
              <a:avLst/>
            </a:prstGeom>
          </p:spPr>
          <p:txBody>
            <a:bodyPr lIns="0" tIns="0" rIns="0" bIns="0" rtlCol="0" anchor="t">
              <a:spAutoFit/>
            </a:bodyPr>
            <a:lstStyle/>
            <a:p>
              <a:pPr marL="561211" lvl="1" indent="-280605" algn="l">
                <a:lnSpc>
                  <a:spcPts val="3379"/>
                </a:lnSpc>
                <a:buFont typeface="Arial"/>
                <a:buChar char="•"/>
              </a:pPr>
              <a:r>
                <a:rPr lang="en-US" sz="2599">
                  <a:solidFill>
                    <a:srgbClr val="D9D9D9"/>
                  </a:solidFill>
                  <a:latin typeface="Poppins"/>
                  <a:ea typeface="Poppins"/>
                  <a:cs typeface="Poppins"/>
                  <a:sym typeface="Poppins"/>
                </a:rPr>
                <a:t>Who owns AI-generated content?</a:t>
              </a:r>
            </a:p>
            <a:p>
              <a:pPr algn="l">
                <a:lnSpc>
                  <a:spcPts val="3379"/>
                </a:lnSpc>
              </a:pPr>
              <a:endParaRPr lang="en-US" sz="2599">
                <a:solidFill>
                  <a:srgbClr val="D9D9D9"/>
                </a:solidFill>
                <a:latin typeface="Poppins"/>
                <a:ea typeface="Poppins"/>
                <a:cs typeface="Poppins"/>
                <a:sym typeface="Poppins"/>
              </a:endParaRPr>
            </a:p>
            <a:p>
              <a:pPr marL="561211" lvl="1" indent="-280605" algn="l">
                <a:lnSpc>
                  <a:spcPts val="3379"/>
                </a:lnSpc>
                <a:buFont typeface="Arial"/>
                <a:buChar char="•"/>
              </a:pPr>
              <a:r>
                <a:rPr lang="en-US" sz="2599">
                  <a:solidFill>
                    <a:srgbClr val="D9D9D9"/>
                  </a:solidFill>
                  <a:latin typeface="Poppins"/>
                  <a:ea typeface="Poppins"/>
                  <a:cs typeface="Poppins"/>
                  <a:sym typeface="Poppins"/>
                </a:rPr>
                <a:t>Creative work, legal implications, and copyright challenges</a:t>
              </a:r>
            </a:p>
            <a:p>
              <a:pPr algn="l">
                <a:lnSpc>
                  <a:spcPts val="3379"/>
                </a:lnSpc>
              </a:pPr>
              <a:endParaRPr lang="en-US" sz="2599">
                <a:solidFill>
                  <a:srgbClr val="D9D9D9"/>
                </a:solidFill>
                <a:latin typeface="Poppins"/>
                <a:ea typeface="Poppins"/>
                <a:cs typeface="Poppins"/>
                <a:sym typeface="Poppins"/>
              </a:endParaRPr>
            </a:p>
            <a:p>
              <a:pPr marL="561211" lvl="1" indent="-280605" algn="l">
                <a:lnSpc>
                  <a:spcPts val="3379"/>
                </a:lnSpc>
                <a:buFont typeface="Arial"/>
                <a:buChar char="•"/>
              </a:pPr>
              <a:r>
                <a:rPr lang="en-US" sz="2599">
                  <a:solidFill>
                    <a:srgbClr val="D9D9D9"/>
                  </a:solidFill>
                  <a:latin typeface="Poppins"/>
                  <a:ea typeface="Poppins"/>
                  <a:cs typeface="Poppins"/>
                  <a:sym typeface="Poppins"/>
                </a:rPr>
                <a:t>Challenges posed by generative models like ChatGPT and DALL·E</a:t>
              </a:r>
            </a:p>
            <a:p>
              <a:pPr marL="0" lvl="0" indent="0" algn="l">
                <a:lnSpc>
                  <a:spcPts val="3379"/>
                </a:lnSpc>
              </a:pPr>
              <a:endParaRPr lang="en-US" sz="2599">
                <a:solidFill>
                  <a:srgbClr val="D9D9D9"/>
                </a:solidFill>
                <a:latin typeface="Poppins"/>
                <a:ea typeface="Poppins"/>
                <a:cs typeface="Poppins"/>
                <a:sym typeface="Poppins"/>
              </a:endParaRPr>
            </a:p>
          </p:txBody>
        </p:sp>
      </p:grpSp>
      <p:sp>
        <p:nvSpPr>
          <p:cNvPr id="8" name="TextBox 8"/>
          <p:cNvSpPr txBox="1"/>
          <p:nvPr/>
        </p:nvSpPr>
        <p:spPr>
          <a:xfrm>
            <a:off x="11869079" y="9145058"/>
            <a:ext cx="2927875"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Citation reads: “Image: Created by ChatGPT using DALL·E, 2025.”</a:t>
            </a: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22194" y="0"/>
            <a:ext cx="18310194" cy="10287000"/>
          </a:xfrm>
          <a:custGeom>
            <a:avLst/>
            <a:gdLst/>
            <a:ahLst/>
            <a:cxnLst/>
            <a:rect l="l" t="t" r="r" b="b"/>
            <a:pathLst>
              <a:path w="18310194" h="10287000">
                <a:moveTo>
                  <a:pt x="18310194" y="0"/>
                </a:moveTo>
                <a:lnTo>
                  <a:pt x="0" y="0"/>
                </a:lnTo>
                <a:lnTo>
                  <a:pt x="0" y="10287000"/>
                </a:lnTo>
                <a:lnTo>
                  <a:pt x="18310194" y="10287000"/>
                </a:lnTo>
                <a:lnTo>
                  <a:pt x="1831019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10401284" y="1220602"/>
            <a:ext cx="6869113" cy="6469766"/>
            <a:chOff x="0" y="0"/>
            <a:chExt cx="8314105" cy="7830751"/>
          </a:xfrm>
        </p:grpSpPr>
        <p:sp>
          <p:nvSpPr>
            <p:cNvPr id="4" name="Freeform 4"/>
            <p:cNvSpPr/>
            <p:nvPr/>
          </p:nvSpPr>
          <p:spPr>
            <a:xfrm>
              <a:off x="0" y="0"/>
              <a:ext cx="8315375" cy="7830751"/>
            </a:xfrm>
            <a:custGeom>
              <a:avLst/>
              <a:gdLst/>
              <a:ahLst/>
              <a:cxnLst/>
              <a:rect l="l" t="t" r="r" b="b"/>
              <a:pathLst>
                <a:path w="8315375" h="7830751">
                  <a:moveTo>
                    <a:pt x="7836875" y="0"/>
                  </a:moveTo>
                  <a:lnTo>
                    <a:pt x="477230" y="0"/>
                  </a:lnTo>
                  <a:cubicBezTo>
                    <a:pt x="212841" y="0"/>
                    <a:pt x="0" y="200467"/>
                    <a:pt x="0" y="449485"/>
                  </a:cubicBezTo>
                  <a:lnTo>
                    <a:pt x="0" y="7382832"/>
                  </a:lnTo>
                  <a:cubicBezTo>
                    <a:pt x="0" y="7630284"/>
                    <a:pt x="212841" y="7830751"/>
                    <a:pt x="477230" y="7830751"/>
                  </a:cubicBezTo>
                  <a:lnTo>
                    <a:pt x="7838539" y="7830751"/>
                  </a:lnTo>
                  <a:cubicBezTo>
                    <a:pt x="8101264" y="7830751"/>
                    <a:pt x="8315375" y="7630284"/>
                    <a:pt x="8315375" y="7381266"/>
                  </a:cubicBezTo>
                  <a:lnTo>
                    <a:pt x="8315375" y="449485"/>
                  </a:lnTo>
                  <a:cubicBezTo>
                    <a:pt x="8314105" y="200467"/>
                    <a:pt x="8101264" y="0"/>
                    <a:pt x="7836875" y="0"/>
                  </a:cubicBezTo>
                  <a:close/>
                </a:path>
              </a:pathLst>
            </a:custGeom>
            <a:blipFill>
              <a:blip r:embed="rId5"/>
              <a:stretch>
                <a:fillRect t="-3094" b="-3094"/>
              </a:stretch>
            </a:blipFill>
          </p:spPr>
          <p:txBody>
            <a:bodyPr/>
            <a:lstStyle/>
            <a:p>
              <a:endParaRPr lang="en-US"/>
            </a:p>
          </p:txBody>
        </p:sp>
      </p:grpSp>
      <p:grpSp>
        <p:nvGrpSpPr>
          <p:cNvPr id="5" name="Group 5"/>
          <p:cNvGrpSpPr/>
          <p:nvPr/>
        </p:nvGrpSpPr>
        <p:grpSpPr>
          <a:xfrm>
            <a:off x="1028700" y="1026941"/>
            <a:ext cx="7990347" cy="6663427"/>
            <a:chOff x="0" y="0"/>
            <a:chExt cx="10653795" cy="8884569"/>
          </a:xfrm>
        </p:grpSpPr>
        <p:sp>
          <p:nvSpPr>
            <p:cNvPr id="6" name="TextBox 6"/>
            <p:cNvSpPr txBox="1"/>
            <p:nvPr/>
          </p:nvSpPr>
          <p:spPr>
            <a:xfrm>
              <a:off x="0" y="-47625"/>
              <a:ext cx="10653795" cy="2155825"/>
            </a:xfrm>
            <a:prstGeom prst="rect">
              <a:avLst/>
            </a:prstGeom>
          </p:spPr>
          <p:txBody>
            <a:bodyPr lIns="0" tIns="0" rIns="0" bIns="0" rtlCol="0" anchor="t">
              <a:spAutoFit/>
            </a:bodyPr>
            <a:lstStyle/>
            <a:p>
              <a:pPr marL="0" lvl="0" indent="0" algn="l">
                <a:lnSpc>
                  <a:spcPts val="6242"/>
                </a:lnSpc>
              </a:pPr>
              <a:r>
                <a:rPr lang="en-US" sz="5201" b="1">
                  <a:solidFill>
                    <a:srgbClr val="FFFFFF"/>
                  </a:solidFill>
                  <a:latin typeface="Poppins Bold"/>
                  <a:ea typeface="Poppins Bold"/>
                  <a:cs typeface="Poppins Bold"/>
                  <a:sym typeface="Poppins Bold"/>
                </a:rPr>
                <a:t>Regulation, Policy, and Global Governance</a:t>
              </a:r>
            </a:p>
          </p:txBody>
        </p:sp>
        <p:sp>
          <p:nvSpPr>
            <p:cNvPr id="7" name="TextBox 7"/>
            <p:cNvSpPr txBox="1"/>
            <p:nvPr/>
          </p:nvSpPr>
          <p:spPr>
            <a:xfrm>
              <a:off x="0" y="2603986"/>
              <a:ext cx="10653795" cy="6280583"/>
            </a:xfrm>
            <a:prstGeom prst="rect">
              <a:avLst/>
            </a:prstGeom>
          </p:spPr>
          <p:txBody>
            <a:bodyPr lIns="0" tIns="0" rIns="0" bIns="0" rtlCol="0" anchor="t">
              <a:spAutoFit/>
            </a:bodyPr>
            <a:lstStyle/>
            <a:p>
              <a:pPr marL="561211" lvl="1" indent="-280605" algn="l">
                <a:lnSpc>
                  <a:spcPts val="3379"/>
                </a:lnSpc>
                <a:buFont typeface="Arial"/>
                <a:buChar char="•"/>
              </a:pPr>
              <a:r>
                <a:rPr lang="en-US" sz="2599">
                  <a:solidFill>
                    <a:srgbClr val="D9D9D9"/>
                  </a:solidFill>
                  <a:latin typeface="Poppins"/>
                  <a:ea typeface="Poppins"/>
                  <a:cs typeface="Poppins"/>
                  <a:sym typeface="Poppins"/>
                </a:rPr>
                <a:t>The U.S. approach emphasizes innovation, but voluntary guidelines often lack enforcement power</a:t>
              </a:r>
            </a:p>
            <a:p>
              <a:pPr algn="l">
                <a:lnSpc>
                  <a:spcPts val="3379"/>
                </a:lnSpc>
              </a:pPr>
              <a:endParaRPr lang="en-US" sz="2599">
                <a:solidFill>
                  <a:srgbClr val="D9D9D9"/>
                </a:solidFill>
                <a:latin typeface="Poppins"/>
                <a:ea typeface="Poppins"/>
                <a:cs typeface="Poppins"/>
                <a:sym typeface="Poppins"/>
              </a:endParaRPr>
            </a:p>
            <a:p>
              <a:pPr marL="561211" lvl="1" indent="-280605" algn="l">
                <a:lnSpc>
                  <a:spcPts val="3379"/>
                </a:lnSpc>
                <a:buFont typeface="Arial"/>
                <a:buChar char="•"/>
              </a:pPr>
              <a:r>
                <a:rPr lang="en-US" sz="2599">
                  <a:solidFill>
                    <a:srgbClr val="D9D9D9"/>
                  </a:solidFill>
                  <a:latin typeface="Poppins"/>
                  <a:ea typeface="Poppins"/>
                  <a:cs typeface="Poppins"/>
                  <a:sym typeface="Poppins"/>
                </a:rPr>
                <a:t>The EU AI Act proposes strict risk-based regulation</a:t>
              </a:r>
            </a:p>
            <a:p>
              <a:pPr algn="l">
                <a:lnSpc>
                  <a:spcPts val="3379"/>
                </a:lnSpc>
              </a:pPr>
              <a:endParaRPr lang="en-US" sz="2599">
                <a:solidFill>
                  <a:srgbClr val="D9D9D9"/>
                </a:solidFill>
                <a:latin typeface="Poppins"/>
                <a:ea typeface="Poppins"/>
                <a:cs typeface="Poppins"/>
                <a:sym typeface="Poppins"/>
              </a:endParaRPr>
            </a:p>
            <a:p>
              <a:pPr marL="561211" lvl="1" indent="-280605" algn="l">
                <a:lnSpc>
                  <a:spcPts val="3379"/>
                </a:lnSpc>
                <a:buFont typeface="Arial"/>
                <a:buChar char="•"/>
              </a:pPr>
              <a:r>
                <a:rPr lang="en-US" sz="2599">
                  <a:solidFill>
                    <a:srgbClr val="D9D9D9"/>
                  </a:solidFill>
                  <a:latin typeface="Poppins"/>
                  <a:ea typeface="Poppins"/>
                  <a:cs typeface="Poppins"/>
                  <a:sym typeface="Poppins"/>
                </a:rPr>
                <a:t>Proactive governance is essential to manage AI’s impact</a:t>
              </a:r>
            </a:p>
            <a:p>
              <a:pPr algn="l">
                <a:lnSpc>
                  <a:spcPts val="3379"/>
                </a:lnSpc>
              </a:pPr>
              <a:endParaRPr lang="en-US" sz="2599">
                <a:solidFill>
                  <a:srgbClr val="D9D9D9"/>
                </a:solidFill>
                <a:latin typeface="Poppins"/>
                <a:ea typeface="Poppins"/>
                <a:cs typeface="Poppins"/>
                <a:sym typeface="Poppins"/>
              </a:endParaRPr>
            </a:p>
            <a:p>
              <a:pPr marL="0" lvl="0" indent="0" algn="l">
                <a:lnSpc>
                  <a:spcPts val="3379"/>
                </a:lnSpc>
              </a:pPr>
              <a:endParaRPr lang="en-US" sz="2599">
                <a:solidFill>
                  <a:srgbClr val="D9D9D9"/>
                </a:solidFill>
                <a:latin typeface="Poppins"/>
                <a:ea typeface="Poppins"/>
                <a:cs typeface="Poppins"/>
                <a:sym typeface="Poppins"/>
              </a:endParaRPr>
            </a:p>
          </p:txBody>
        </p:sp>
      </p:grpSp>
      <p:sp>
        <p:nvSpPr>
          <p:cNvPr id="8" name="TextBox 8"/>
          <p:cNvSpPr txBox="1"/>
          <p:nvPr/>
        </p:nvSpPr>
        <p:spPr>
          <a:xfrm>
            <a:off x="10529768" y="8175505"/>
            <a:ext cx="6729532" cy="352425"/>
          </a:xfrm>
          <a:prstGeom prst="rect">
            <a:avLst/>
          </a:prstGeom>
        </p:spPr>
        <p:txBody>
          <a:bodyPr lIns="0" tIns="0" rIns="0" bIns="0" rtlCol="0" anchor="t">
            <a:spAutoFit/>
          </a:bodyPr>
          <a:lstStyle/>
          <a:p>
            <a:pPr algn="ctr">
              <a:lnSpc>
                <a:spcPts val="2600"/>
              </a:lnSpc>
              <a:spcBef>
                <a:spcPct val="0"/>
              </a:spcBef>
            </a:pPr>
            <a:r>
              <a:rPr lang="en-US" sz="2167" b="1">
                <a:solidFill>
                  <a:srgbClr val="FFFFFF"/>
                </a:solidFill>
                <a:latin typeface="Poppins Semi-Bold"/>
                <a:ea typeface="Poppins Semi-Bold"/>
                <a:cs typeface="Poppins Semi-Bold"/>
                <a:sym typeface="Poppins Semi-Bold"/>
              </a:rPr>
              <a:t>“AI moves fast. Regulation struggles to keep up”</a:t>
            </a:r>
          </a:p>
        </p:txBody>
      </p:sp>
      <p:sp>
        <p:nvSpPr>
          <p:cNvPr id="9" name="TextBox 9"/>
          <p:cNvSpPr txBox="1"/>
          <p:nvPr/>
        </p:nvSpPr>
        <p:spPr>
          <a:xfrm>
            <a:off x="11260053" y="7680843"/>
            <a:ext cx="4881551" cy="116649"/>
          </a:xfrm>
          <a:prstGeom prst="rect">
            <a:avLst/>
          </a:prstGeom>
        </p:spPr>
        <p:txBody>
          <a:bodyPr lIns="0" tIns="0" rIns="0" bIns="0" rtlCol="0" anchor="t">
            <a:spAutoFit/>
          </a:bodyPr>
          <a:lstStyle/>
          <a:p>
            <a:pPr algn="ctr">
              <a:lnSpc>
                <a:spcPts val="867"/>
              </a:lnSpc>
              <a:spcBef>
                <a:spcPct val="0"/>
              </a:spcBef>
            </a:pPr>
            <a:r>
              <a:rPr lang="en-US" sz="722" b="1">
                <a:solidFill>
                  <a:srgbClr val="FFFFFF"/>
                </a:solidFill>
                <a:latin typeface="Poppins Bold"/>
                <a:ea typeface="Poppins Bold"/>
                <a:cs typeface="Poppins Bold"/>
                <a:sym typeface="Poppins Bold"/>
              </a:rPr>
              <a:t>Citation reads: “Image: Created by ChatGPT using DALL·E, 2025.”</a:t>
            </a:r>
          </a:p>
        </p:txBody>
      </p:sp>
      <p:sp>
        <p:nvSpPr>
          <p:cNvPr id="10" name="TextBox 10"/>
          <p:cNvSpPr txBox="1"/>
          <p:nvPr/>
        </p:nvSpPr>
        <p:spPr>
          <a:xfrm>
            <a:off x="12204578" y="8518405"/>
            <a:ext cx="2992501" cy="113242"/>
          </a:xfrm>
          <a:prstGeom prst="rect">
            <a:avLst/>
          </a:prstGeom>
        </p:spPr>
        <p:txBody>
          <a:bodyPr lIns="0" tIns="0" rIns="0" bIns="0" rtlCol="0" anchor="t">
            <a:spAutoFit/>
          </a:bodyPr>
          <a:lstStyle/>
          <a:p>
            <a:pPr algn="ctr">
              <a:lnSpc>
                <a:spcPts val="839"/>
              </a:lnSpc>
              <a:spcBef>
                <a:spcPct val="0"/>
              </a:spcBef>
            </a:pPr>
            <a:r>
              <a:rPr lang="en-US" sz="699" b="1">
                <a:solidFill>
                  <a:srgbClr val="FFFFFF"/>
                </a:solidFill>
                <a:latin typeface="Poppins Semi-Bold"/>
                <a:ea typeface="Poppins Semi-Bold"/>
                <a:cs typeface="Poppins Semi-Bold"/>
                <a:sym typeface="Poppins Semi-Bold"/>
              </a:rPr>
              <a:t>Paraphrased from themes in Suleyman (2023), The Coming Wave.</a:t>
            </a:r>
          </a:p>
        </p:txBody>
      </p:sp>
      <p:sp>
        <p:nvSpPr>
          <p:cNvPr id="11" name="AutoShape 11"/>
          <p:cNvSpPr/>
          <p:nvPr/>
        </p:nvSpPr>
        <p:spPr>
          <a:xfrm>
            <a:off x="10648414" y="8008817"/>
            <a:ext cx="6492240" cy="0"/>
          </a:xfrm>
          <a:prstGeom prst="line">
            <a:avLst/>
          </a:prstGeom>
          <a:ln w="38100" cap="flat">
            <a:solidFill>
              <a:srgbClr val="FFFFFF"/>
            </a:solidFill>
            <a:prstDash val="solid"/>
            <a:headEnd type="none" w="sm" len="sm"/>
            <a:tailEnd type="none" w="sm" len="sm"/>
          </a:ln>
        </p:spPr>
        <p:txBody>
          <a:bodyPr/>
          <a:lstStyle/>
          <a:p>
            <a:endParaRPr lang="en-US"/>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0" y="0"/>
            <a:ext cx="18310194" cy="10287000"/>
          </a:xfrm>
          <a:custGeom>
            <a:avLst/>
            <a:gdLst/>
            <a:ahLst/>
            <a:cxnLst/>
            <a:rect l="l" t="t" r="r" b="b"/>
            <a:pathLst>
              <a:path w="18310194" h="10287000">
                <a:moveTo>
                  <a:pt x="18310194" y="0"/>
                </a:moveTo>
                <a:lnTo>
                  <a:pt x="0" y="0"/>
                </a:lnTo>
                <a:lnTo>
                  <a:pt x="0" y="10287000"/>
                </a:lnTo>
                <a:lnTo>
                  <a:pt x="18310194" y="10287000"/>
                </a:lnTo>
                <a:lnTo>
                  <a:pt x="1831019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0" y="0"/>
            <a:ext cx="18288000" cy="10287000"/>
            <a:chOff x="0" y="0"/>
            <a:chExt cx="2716753" cy="1528173"/>
          </a:xfrm>
        </p:grpSpPr>
        <p:sp>
          <p:nvSpPr>
            <p:cNvPr id="4" name="Freeform 4"/>
            <p:cNvSpPr/>
            <p:nvPr/>
          </p:nvSpPr>
          <p:spPr>
            <a:xfrm>
              <a:off x="0" y="0"/>
              <a:ext cx="2716753" cy="1528173"/>
            </a:xfrm>
            <a:custGeom>
              <a:avLst/>
              <a:gdLst/>
              <a:ahLst/>
              <a:cxnLst/>
              <a:rect l="l" t="t" r="r" b="b"/>
              <a:pathLst>
                <a:path w="2716753" h="1528173">
                  <a:moveTo>
                    <a:pt x="0" y="0"/>
                  </a:moveTo>
                  <a:lnTo>
                    <a:pt x="2716753" y="0"/>
                  </a:lnTo>
                  <a:lnTo>
                    <a:pt x="2716753" y="1528173"/>
                  </a:lnTo>
                  <a:lnTo>
                    <a:pt x="0" y="1528173"/>
                  </a:lnTo>
                  <a:close/>
                </a:path>
              </a:pathLst>
            </a:custGeom>
            <a:blipFill>
              <a:blip r:embed="rId5">
                <a:alphaModFix amt="90000"/>
              </a:blip>
              <a:stretch>
                <a:fillRect t="-9222" b="-9222"/>
              </a:stretch>
            </a:blipFill>
          </p:spPr>
          <p:txBody>
            <a:bodyPr/>
            <a:lstStyle/>
            <a:p>
              <a:endParaRPr lang="en-US"/>
            </a:p>
          </p:txBody>
        </p:sp>
      </p:grpSp>
      <p:sp>
        <p:nvSpPr>
          <p:cNvPr id="5" name="TextBox 5"/>
          <p:cNvSpPr txBox="1"/>
          <p:nvPr/>
        </p:nvSpPr>
        <p:spPr>
          <a:xfrm>
            <a:off x="1028700" y="4426931"/>
            <a:ext cx="16230600" cy="1771650"/>
          </a:xfrm>
          <a:prstGeom prst="rect">
            <a:avLst/>
          </a:prstGeom>
        </p:spPr>
        <p:txBody>
          <a:bodyPr lIns="0" tIns="0" rIns="0" bIns="0" rtlCol="0" anchor="t">
            <a:spAutoFit/>
          </a:bodyPr>
          <a:lstStyle/>
          <a:p>
            <a:pPr algn="ctr">
              <a:lnSpc>
                <a:spcPts val="6800"/>
              </a:lnSpc>
              <a:spcBef>
                <a:spcPct val="0"/>
              </a:spcBef>
            </a:pPr>
            <a:r>
              <a:rPr lang="en-US" sz="5667" b="1">
                <a:solidFill>
                  <a:srgbClr val="FBC901"/>
                </a:solidFill>
                <a:latin typeface="Poppins Semi-Bold"/>
                <a:ea typeface="Poppins Semi-Bold"/>
                <a:cs typeface="Poppins Semi-Bold"/>
                <a:sym typeface="Poppins Semi-Bold"/>
              </a:rPr>
              <a:t>Should tech companies be required to report the environmental cost of AI?</a:t>
            </a:r>
          </a:p>
        </p:txBody>
      </p:sp>
      <p:sp>
        <p:nvSpPr>
          <p:cNvPr id="6" name="TextBox 6"/>
          <p:cNvSpPr txBox="1"/>
          <p:nvPr/>
        </p:nvSpPr>
        <p:spPr>
          <a:xfrm>
            <a:off x="15006630" y="9899285"/>
            <a:ext cx="2927875"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Citation reads: “Image: Created by ChatGPT using DALL·E, 2025.”</a:t>
            </a: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3174682" y="4305300"/>
            <a:ext cx="11938635" cy="1628775"/>
          </a:xfrm>
          <a:prstGeom prst="rect">
            <a:avLst/>
          </a:prstGeom>
        </p:spPr>
        <p:txBody>
          <a:bodyPr lIns="0" tIns="0" rIns="0" bIns="0" rtlCol="0" anchor="t">
            <a:spAutoFit/>
          </a:bodyPr>
          <a:lstStyle/>
          <a:p>
            <a:pPr algn="ctr">
              <a:lnSpc>
                <a:spcPts val="6242"/>
              </a:lnSpc>
              <a:spcBef>
                <a:spcPct val="0"/>
              </a:spcBef>
            </a:pPr>
            <a:r>
              <a:rPr lang="en-US" sz="5201" b="1">
                <a:solidFill>
                  <a:srgbClr val="FFFFFF"/>
                </a:solidFill>
                <a:latin typeface="Poppins Bold"/>
                <a:ea typeface="Poppins Bold"/>
                <a:cs typeface="Poppins Bold"/>
                <a:sym typeface="Poppins Bold"/>
              </a:rPr>
              <a:t>Interview with FAL 9000</a:t>
            </a:r>
          </a:p>
          <a:p>
            <a:pPr algn="ctr">
              <a:lnSpc>
                <a:spcPts val="6242"/>
              </a:lnSpc>
              <a:spcBef>
                <a:spcPct val="0"/>
              </a:spcBef>
            </a:pPr>
            <a:r>
              <a:rPr lang="en-US" sz="5201" b="1">
                <a:solidFill>
                  <a:srgbClr val="FFFFFF"/>
                </a:solidFill>
                <a:latin typeface="Poppins Bold"/>
                <a:ea typeface="Poppins Bold"/>
                <a:cs typeface="Poppins Bold"/>
                <a:sym typeface="Poppins Bold"/>
              </a:rPr>
              <a:t>Simulated using ChatGPT (OpenAI)</a:t>
            </a: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 name="Presentation - Slides 12-19 vid The Evolution of Artificial Intelligence">
            <a:hlinkClick r:id="" action="ppaction://media"/>
            <a:extLst>
              <a:ext uri="{FF2B5EF4-FFF2-40B4-BE49-F238E27FC236}">
                <a16:creationId xmlns:a16="http://schemas.microsoft.com/office/drawing/2014/main" id="{330D6451-ED10-D9DC-55A6-A02F08FEC49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8288000" cy="10287000"/>
          </a:xfrm>
          <a:prstGeom prst="rect">
            <a:avLst/>
          </a:prstGeom>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8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1000125"/>
            <a:ext cx="16230600" cy="5619750"/>
          </a:xfrm>
          <a:prstGeom prst="rect">
            <a:avLst/>
          </a:prstGeom>
        </p:spPr>
        <p:txBody>
          <a:bodyPr lIns="0" tIns="0" rIns="0" bIns="0" rtlCol="0" anchor="t">
            <a:spAutoFit/>
          </a:bodyPr>
          <a:lstStyle/>
          <a:p>
            <a:pPr algn="ctr">
              <a:lnSpc>
                <a:spcPts val="2033"/>
              </a:lnSpc>
            </a:pPr>
            <a:r>
              <a:rPr lang="en-US" sz="1694" b="1">
                <a:solidFill>
                  <a:srgbClr val="5CE1E6"/>
                </a:solidFill>
                <a:latin typeface="Poppins Bold"/>
                <a:ea typeface="Poppins Bold"/>
                <a:cs typeface="Poppins Bold"/>
                <a:sym typeface="Poppins Bold"/>
              </a:rPr>
              <a:t>References</a:t>
            </a:r>
          </a:p>
          <a:p>
            <a:pPr algn="ctr">
              <a:lnSpc>
                <a:spcPts val="1553"/>
              </a:lnSpc>
            </a:pPr>
            <a:endParaRPr lang="en-US" sz="1694" b="1">
              <a:solidFill>
                <a:srgbClr val="5CE1E6"/>
              </a:solidFill>
              <a:latin typeface="Poppins Bold"/>
              <a:ea typeface="Poppins Bold"/>
              <a:cs typeface="Poppins Bold"/>
              <a:sym typeface="Poppins Bold"/>
            </a:endParaRPr>
          </a:p>
          <a:p>
            <a:pPr algn="ctr">
              <a:lnSpc>
                <a:spcPts val="1553"/>
              </a:lnSpc>
            </a:pPr>
            <a:endParaRPr lang="en-US" sz="1694" b="1">
              <a:solidFill>
                <a:srgbClr val="5CE1E6"/>
              </a:solidFill>
              <a:latin typeface="Poppins Bold"/>
              <a:ea typeface="Poppins Bold"/>
              <a:cs typeface="Poppins Bold"/>
              <a:sym typeface="Poppins Bold"/>
            </a:endParaRPr>
          </a:p>
          <a:p>
            <a:pPr algn="l">
              <a:lnSpc>
                <a:spcPts val="1553"/>
              </a:lnSpc>
            </a:pPr>
            <a:r>
              <a:rPr lang="en-US" sz="1294">
                <a:solidFill>
                  <a:srgbClr val="5CE1E6"/>
                </a:solidFill>
                <a:latin typeface="Poppins"/>
                <a:ea typeface="Poppins"/>
                <a:cs typeface="Poppins"/>
                <a:sym typeface="Poppins"/>
              </a:rPr>
              <a:t>ChatGPT, &amp; DALL·E. (2023). </a:t>
            </a:r>
            <a:r>
              <a:rPr lang="en-US" sz="1294" i="1">
                <a:solidFill>
                  <a:srgbClr val="5CE1E6"/>
                </a:solidFill>
                <a:latin typeface="Poppins Italics"/>
                <a:ea typeface="Poppins Italics"/>
                <a:cs typeface="Poppins Italics"/>
                <a:sym typeface="Poppins Italics"/>
              </a:rPr>
              <a:t>AI-generated images created by OpenAI tools </a:t>
            </a:r>
            <a:r>
              <a:rPr lang="en-US" sz="1294">
                <a:solidFill>
                  <a:srgbClr val="5CE1E6"/>
                </a:solidFill>
                <a:latin typeface="Poppins"/>
                <a:ea typeface="Poppins"/>
                <a:cs typeface="Poppins"/>
                <a:sym typeface="Poppins"/>
              </a:rPr>
              <a:t>[Images used on Slides 5, 12, 13].</a:t>
            </a:r>
          </a:p>
          <a:p>
            <a:pPr algn="l">
              <a:lnSpc>
                <a:spcPts val="1553"/>
              </a:lnSpc>
            </a:pPr>
            <a:endParaRPr lang="en-US" sz="1294">
              <a:solidFill>
                <a:srgbClr val="5CE1E6"/>
              </a:solidFill>
              <a:latin typeface="Poppins"/>
              <a:ea typeface="Poppins"/>
              <a:cs typeface="Poppins"/>
              <a:sym typeface="Poppins"/>
            </a:endParaRPr>
          </a:p>
          <a:p>
            <a:pPr algn="l">
              <a:lnSpc>
                <a:spcPts val="1553"/>
              </a:lnSpc>
            </a:pPr>
            <a:r>
              <a:rPr lang="en-US" sz="1294">
                <a:solidFill>
                  <a:srgbClr val="5CE1E6"/>
                </a:solidFill>
                <a:latin typeface="Poppins"/>
                <a:ea typeface="Poppins"/>
                <a:cs typeface="Poppins"/>
                <a:sym typeface="Poppins"/>
              </a:rPr>
              <a:t>European Commission. (2024). </a:t>
            </a:r>
            <a:r>
              <a:rPr lang="en-US" sz="1294" i="1">
                <a:solidFill>
                  <a:srgbClr val="5CE1E6"/>
                </a:solidFill>
                <a:latin typeface="Poppins Italics"/>
                <a:ea typeface="Poppins Italics"/>
                <a:cs typeface="Poppins Italics"/>
                <a:sym typeface="Poppins Italics"/>
              </a:rPr>
              <a:t>The Artificial Intelligence Act.</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2" tooltip="https://digital-strategy.ec.europa.eu/en/policies/european-approach-artificial-intelligence"/>
              </a:rPr>
              <a:t>https://digital-strategy.ec.europa.eu/en/policies/european-approach-artificial-intelligence</a:t>
            </a:r>
          </a:p>
          <a:p>
            <a:pPr algn="l">
              <a:lnSpc>
                <a:spcPts val="1553"/>
              </a:lnSpc>
            </a:pPr>
            <a:endParaRPr lang="en-US" sz="1294" u="sng">
              <a:solidFill>
                <a:srgbClr val="5CE1E6"/>
              </a:solidFill>
              <a:latin typeface="Poppins"/>
              <a:ea typeface="Poppins"/>
              <a:cs typeface="Poppins"/>
              <a:sym typeface="Poppins"/>
              <a:hlinkClick r:id="rId2" tooltip="https://digital-strategy.ec.europa.eu/en/policies/european-approach-artificial-intelligence"/>
            </a:endParaRPr>
          </a:p>
          <a:p>
            <a:pPr algn="l">
              <a:lnSpc>
                <a:spcPts val="1553"/>
              </a:lnSpc>
            </a:pPr>
            <a:r>
              <a:rPr lang="en-US" sz="1294" i="1">
                <a:solidFill>
                  <a:srgbClr val="5CE1E6"/>
                </a:solidFill>
                <a:latin typeface="Poppins Italics"/>
                <a:ea typeface="Poppins Italics"/>
                <a:cs typeface="Poppins Italics"/>
                <a:sym typeface="Poppins Italics"/>
              </a:rPr>
              <a:t>Getty Images v. Stability AI</a:t>
            </a:r>
            <a:r>
              <a:rPr lang="en-US" sz="1294">
                <a:solidFill>
                  <a:srgbClr val="5CE1E6"/>
                </a:solidFill>
                <a:latin typeface="Poppins"/>
                <a:ea typeface="Poppins"/>
                <a:cs typeface="Poppins"/>
                <a:sym typeface="Poppins"/>
              </a:rPr>
              <a:t>. (2023). Ongoing litigation over unauthorized training data use.</a:t>
            </a:r>
          </a:p>
          <a:p>
            <a:pPr algn="l">
              <a:lnSpc>
                <a:spcPts val="1553"/>
              </a:lnSpc>
            </a:pPr>
            <a:endParaRPr lang="en-US" sz="1294">
              <a:solidFill>
                <a:srgbClr val="5CE1E6"/>
              </a:solidFill>
              <a:latin typeface="Poppins"/>
              <a:ea typeface="Poppins"/>
              <a:cs typeface="Poppins"/>
              <a:sym typeface="Poppins"/>
            </a:endParaRPr>
          </a:p>
          <a:p>
            <a:pPr algn="l">
              <a:lnSpc>
                <a:spcPts val="1553"/>
              </a:lnSpc>
            </a:pPr>
            <a:r>
              <a:rPr lang="en-US" sz="1294">
                <a:solidFill>
                  <a:srgbClr val="5CE1E6"/>
                </a:solidFill>
                <a:latin typeface="Poppins"/>
                <a:ea typeface="Poppins"/>
                <a:cs typeface="Poppins"/>
                <a:sym typeface="Poppins"/>
              </a:rPr>
              <a:t>Hicks, S. (2023). </a:t>
            </a:r>
            <a:r>
              <a:rPr lang="en-US" sz="1294" i="1">
                <a:solidFill>
                  <a:srgbClr val="5CE1E6"/>
                </a:solidFill>
                <a:latin typeface="Poppins Italics"/>
                <a:ea typeface="Poppins Italics"/>
                <a:cs typeface="Poppins Italics"/>
                <a:sym typeface="Poppins Italics"/>
              </a:rPr>
              <a:t>What is artificial intelligence and why people should learn about it</a:t>
            </a:r>
            <a:r>
              <a:rPr lang="en-US" sz="1294">
                <a:solidFill>
                  <a:srgbClr val="5CE1E6"/>
                </a:solidFill>
                <a:latin typeface="Poppins"/>
                <a:ea typeface="Poppins"/>
                <a:cs typeface="Poppins"/>
                <a:sym typeface="Poppins"/>
              </a:rPr>
              <a:t>. UCF Business Incubation Program. </a:t>
            </a:r>
          </a:p>
          <a:p>
            <a:pPr algn="l">
              <a:lnSpc>
                <a:spcPts val="1553"/>
              </a:lnSpc>
            </a:pPr>
            <a:endParaRPr lang="en-US" sz="1294">
              <a:solidFill>
                <a:srgbClr val="5CE1E6"/>
              </a:solidFill>
              <a:latin typeface="Poppins"/>
              <a:ea typeface="Poppins"/>
              <a:cs typeface="Poppins"/>
              <a:sym typeface="Poppins"/>
            </a:endParaRPr>
          </a:p>
          <a:p>
            <a:pPr algn="l">
              <a:lnSpc>
                <a:spcPts val="1553"/>
              </a:lnSpc>
            </a:pPr>
            <a:r>
              <a:rPr lang="en-US" sz="1294">
                <a:solidFill>
                  <a:srgbClr val="5CE1E6"/>
                </a:solidFill>
                <a:latin typeface="Poppins"/>
                <a:ea typeface="Poppins"/>
                <a:cs typeface="Poppins"/>
                <a:sym typeface="Poppins"/>
              </a:rPr>
              <a:t>IBM. (n.d.). </a:t>
            </a:r>
            <a:r>
              <a:rPr lang="en-US" sz="1294" i="1">
                <a:solidFill>
                  <a:srgbClr val="5CE1E6"/>
                </a:solidFill>
                <a:latin typeface="Poppins Italics"/>
                <a:ea typeface="Poppins Italics"/>
                <a:cs typeface="Poppins Italics"/>
                <a:sym typeface="Poppins Italics"/>
              </a:rPr>
              <a:t>What is artificial general intelligence</a:t>
            </a:r>
            <a:r>
              <a:rPr lang="en-US" sz="1294">
                <a:solidFill>
                  <a:srgbClr val="5CE1E6"/>
                </a:solidFill>
                <a:latin typeface="Poppins"/>
                <a:ea typeface="Poppins"/>
                <a:cs typeface="Poppins"/>
                <a:sym typeface="Poppins"/>
              </a:rPr>
              <a:t> (AGI)? </a:t>
            </a:r>
            <a:r>
              <a:rPr lang="en-US" sz="1294" u="sng">
                <a:solidFill>
                  <a:srgbClr val="5CE1E6"/>
                </a:solidFill>
                <a:latin typeface="Poppins"/>
                <a:ea typeface="Poppins"/>
                <a:cs typeface="Poppins"/>
                <a:sym typeface="Poppins"/>
                <a:hlinkClick r:id="rId3" tooltip="https://www.ibm.com/topics/artificial-general-intelligence"/>
              </a:rPr>
              <a:t>https://www.ibm.com/topics/artificial-general-intelligence</a:t>
            </a:r>
          </a:p>
          <a:p>
            <a:pPr algn="l">
              <a:lnSpc>
                <a:spcPts val="1553"/>
              </a:lnSpc>
            </a:pPr>
            <a:endParaRPr lang="en-US" sz="1294" u="sng">
              <a:solidFill>
                <a:srgbClr val="5CE1E6"/>
              </a:solidFill>
              <a:latin typeface="Poppins"/>
              <a:ea typeface="Poppins"/>
              <a:cs typeface="Poppins"/>
              <a:sym typeface="Poppins"/>
              <a:hlinkClick r:id="rId3" tooltip="https://www.ibm.com/topics/artificial-general-intelligence"/>
            </a:endParaRPr>
          </a:p>
          <a:p>
            <a:pPr algn="l">
              <a:lnSpc>
                <a:spcPts val="1553"/>
              </a:lnSpc>
            </a:pPr>
            <a:r>
              <a:rPr lang="en-US" sz="1294">
                <a:solidFill>
                  <a:srgbClr val="5CE1E6"/>
                </a:solidFill>
                <a:latin typeface="Poppins"/>
                <a:ea typeface="Poppins"/>
                <a:cs typeface="Poppins"/>
                <a:sym typeface="Poppins"/>
              </a:rPr>
              <a:t>MIT Media Lab. (2018). Gender shades:</a:t>
            </a:r>
            <a:r>
              <a:rPr lang="en-US" sz="1294" i="1">
                <a:solidFill>
                  <a:srgbClr val="5CE1E6"/>
                </a:solidFill>
                <a:latin typeface="Poppins Italics"/>
                <a:ea typeface="Poppins Italics"/>
                <a:cs typeface="Poppins Italics"/>
                <a:sym typeface="Poppins Italics"/>
              </a:rPr>
              <a:t> Intersectional accuracy disparities in commercial gender classification</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4" tooltip="https://proceedings.mlr.press/v81/buolamwini18a.html"/>
              </a:rPr>
              <a:t>https://proceedings.mlr.press/v81/buolamwini18a.html</a:t>
            </a:r>
          </a:p>
          <a:p>
            <a:pPr algn="l">
              <a:lnSpc>
                <a:spcPts val="1553"/>
              </a:lnSpc>
            </a:pPr>
            <a:endParaRPr lang="en-US" sz="1294" u="sng">
              <a:solidFill>
                <a:srgbClr val="5CE1E6"/>
              </a:solidFill>
              <a:latin typeface="Poppins"/>
              <a:ea typeface="Poppins"/>
              <a:cs typeface="Poppins"/>
              <a:sym typeface="Poppins"/>
              <a:hlinkClick r:id="rId4" tooltip="https://proceedings.mlr.press/v81/buolamwini18a.html"/>
            </a:endParaRPr>
          </a:p>
          <a:p>
            <a:pPr algn="l">
              <a:lnSpc>
                <a:spcPts val="1553"/>
              </a:lnSpc>
            </a:pPr>
            <a:r>
              <a:rPr lang="en-US" sz="1294">
                <a:solidFill>
                  <a:srgbClr val="5CE1E6"/>
                </a:solidFill>
                <a:latin typeface="Poppins"/>
                <a:ea typeface="Poppins"/>
                <a:cs typeface="Poppins"/>
                <a:sym typeface="Poppins"/>
              </a:rPr>
              <a:t>OpenAI. (2022). ChatGPT </a:t>
            </a:r>
            <a:r>
              <a:rPr lang="en-US" sz="1294" i="1">
                <a:solidFill>
                  <a:srgbClr val="5CE1E6"/>
                </a:solidFill>
                <a:latin typeface="Poppins Italics"/>
                <a:ea typeface="Poppins Italics"/>
                <a:cs typeface="Poppins Italics"/>
                <a:sym typeface="Poppins Italics"/>
              </a:rPr>
              <a:t>usage and capabilities. </a:t>
            </a:r>
            <a:r>
              <a:rPr lang="en-US" sz="1294" u="sng">
                <a:solidFill>
                  <a:srgbClr val="5CE1E6"/>
                </a:solidFill>
                <a:latin typeface="Poppins"/>
                <a:ea typeface="Poppins"/>
                <a:cs typeface="Poppins"/>
                <a:sym typeface="Poppins"/>
                <a:hlinkClick r:id="rId5" tooltip="https://openai.com/chatgpt"/>
              </a:rPr>
              <a:t>https://openai.com/chatgpt</a:t>
            </a:r>
          </a:p>
          <a:p>
            <a:pPr algn="l">
              <a:lnSpc>
                <a:spcPts val="1553"/>
              </a:lnSpc>
            </a:pPr>
            <a:endParaRPr lang="en-US" sz="1294" u="sng">
              <a:solidFill>
                <a:srgbClr val="5CE1E6"/>
              </a:solidFill>
              <a:latin typeface="Poppins"/>
              <a:ea typeface="Poppins"/>
              <a:cs typeface="Poppins"/>
              <a:sym typeface="Poppins"/>
              <a:hlinkClick r:id="rId5" tooltip="https://openai.com/chatgpt"/>
            </a:endParaRPr>
          </a:p>
          <a:p>
            <a:pPr algn="l">
              <a:lnSpc>
                <a:spcPts val="1553"/>
              </a:lnSpc>
            </a:pPr>
            <a:r>
              <a:rPr lang="en-US" sz="1294">
                <a:solidFill>
                  <a:srgbClr val="5CE1E6"/>
                </a:solidFill>
                <a:latin typeface="Poppins"/>
                <a:ea typeface="Poppins"/>
                <a:cs typeface="Poppins"/>
                <a:sym typeface="Poppins"/>
              </a:rPr>
              <a:t>Pexels. (2021). MART Production. </a:t>
            </a:r>
            <a:r>
              <a:rPr lang="en-US" sz="1294" i="1">
                <a:solidFill>
                  <a:srgbClr val="5CE1E6"/>
                </a:solidFill>
                <a:latin typeface="Poppins Italics"/>
                <a:ea typeface="Poppins Italics"/>
                <a:cs typeface="Poppins Italics"/>
                <a:sym typeface="Poppins Italics"/>
              </a:rPr>
              <a:t>Woman with facial recognition technology overlay [</a:t>
            </a:r>
            <a:r>
              <a:rPr lang="en-US" sz="1294">
                <a:solidFill>
                  <a:srgbClr val="5CE1E6"/>
                </a:solidFill>
                <a:latin typeface="Poppins"/>
                <a:ea typeface="Poppins"/>
                <a:cs typeface="Poppins"/>
                <a:sym typeface="Poppins"/>
              </a:rPr>
              <a:t>Photograph]. </a:t>
            </a:r>
            <a:r>
              <a:rPr lang="en-US" sz="1294" u="sng">
                <a:solidFill>
                  <a:srgbClr val="5CE1E6"/>
                </a:solidFill>
                <a:latin typeface="Poppins"/>
                <a:ea typeface="Poppins"/>
                <a:cs typeface="Poppins"/>
                <a:sym typeface="Poppins"/>
                <a:hlinkClick r:id="rId6" tooltip="https://www.pexels.com/photo/woman-with-facial-recognition-technology-overlay-8100726/"/>
              </a:rPr>
              <a:t>https://www.pexels.com/photo/woman-with-facial-recognition-technology-overlay-8100726/</a:t>
            </a:r>
          </a:p>
          <a:p>
            <a:pPr algn="l">
              <a:lnSpc>
                <a:spcPts val="1553"/>
              </a:lnSpc>
            </a:pPr>
            <a:endParaRPr lang="en-US" sz="1294" u="sng">
              <a:solidFill>
                <a:srgbClr val="5CE1E6"/>
              </a:solidFill>
              <a:latin typeface="Poppins"/>
              <a:ea typeface="Poppins"/>
              <a:cs typeface="Poppins"/>
              <a:sym typeface="Poppins"/>
              <a:hlinkClick r:id="rId6" tooltip="https://www.pexels.com/photo/woman-with-facial-recognition-technology-overlay-8100726/"/>
            </a:endParaRPr>
          </a:p>
          <a:p>
            <a:pPr algn="l">
              <a:lnSpc>
                <a:spcPts val="1553"/>
              </a:lnSpc>
            </a:pPr>
            <a:r>
              <a:rPr lang="en-US" sz="1294">
                <a:solidFill>
                  <a:srgbClr val="5CE1E6"/>
                </a:solidFill>
                <a:latin typeface="Poppins"/>
                <a:ea typeface="Poppins"/>
                <a:cs typeface="Poppins"/>
                <a:sym typeface="Poppins"/>
              </a:rPr>
              <a:t>Suleyman, M. (2023). </a:t>
            </a:r>
            <a:r>
              <a:rPr lang="en-US" sz="1294" i="1">
                <a:solidFill>
                  <a:srgbClr val="5CE1E6"/>
                </a:solidFill>
                <a:latin typeface="Poppins Italics"/>
                <a:ea typeface="Poppins Italics"/>
                <a:cs typeface="Poppins Italics"/>
                <a:sym typeface="Poppins Italics"/>
              </a:rPr>
              <a:t>The coming wave: Technology, power, and the twenty-first century’s greatest dilemma</a:t>
            </a:r>
            <a:r>
              <a:rPr lang="en-US" sz="1294">
                <a:solidFill>
                  <a:srgbClr val="5CE1E6"/>
                </a:solidFill>
                <a:latin typeface="Poppins"/>
                <a:ea typeface="Poppins"/>
                <a:cs typeface="Poppins"/>
                <a:sym typeface="Poppins"/>
              </a:rPr>
              <a:t>. Crown Publishing.</a:t>
            </a:r>
          </a:p>
          <a:p>
            <a:pPr algn="l">
              <a:lnSpc>
                <a:spcPts val="1553"/>
              </a:lnSpc>
            </a:pPr>
            <a:endParaRPr lang="en-US" sz="1294">
              <a:solidFill>
                <a:srgbClr val="5CE1E6"/>
              </a:solidFill>
              <a:latin typeface="Poppins"/>
              <a:ea typeface="Poppins"/>
              <a:cs typeface="Poppins"/>
              <a:sym typeface="Poppins"/>
            </a:endParaRPr>
          </a:p>
          <a:p>
            <a:pPr algn="l">
              <a:lnSpc>
                <a:spcPts val="1553"/>
              </a:lnSpc>
            </a:pPr>
            <a:r>
              <a:rPr lang="en-US" sz="1294">
                <a:solidFill>
                  <a:srgbClr val="5CE1E6"/>
                </a:solidFill>
                <a:latin typeface="Poppins"/>
                <a:ea typeface="Poppins"/>
                <a:cs typeface="Poppins"/>
                <a:sym typeface="Poppins"/>
              </a:rPr>
              <a:t>U.S. Copyright Office. (2022). </a:t>
            </a:r>
            <a:r>
              <a:rPr lang="en-US" sz="1294" i="1">
                <a:solidFill>
                  <a:srgbClr val="5CE1E6"/>
                </a:solidFill>
                <a:latin typeface="Poppins Italics"/>
                <a:ea typeface="Poppins Italics"/>
                <a:cs typeface="Poppins Italics"/>
                <a:sym typeface="Poppins Italics"/>
              </a:rPr>
              <a:t>Zarya of the Dawn decision on AI-generated content.</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7" tooltip="https://www.copyright.gov/rulings-filings/review-board/zarya-of-the-dawn.pdf"/>
              </a:rPr>
              <a:t>https://www.copyright.gov/rulings-filings/review-board/zarya-of-the-dawn.pdf</a:t>
            </a:r>
          </a:p>
          <a:p>
            <a:pPr algn="l">
              <a:lnSpc>
                <a:spcPts val="1553"/>
              </a:lnSpc>
            </a:pPr>
            <a:endParaRPr lang="en-US" sz="1294" u="sng">
              <a:solidFill>
                <a:srgbClr val="5CE1E6"/>
              </a:solidFill>
              <a:latin typeface="Poppins"/>
              <a:ea typeface="Poppins"/>
              <a:cs typeface="Poppins"/>
              <a:sym typeface="Poppins"/>
              <a:hlinkClick r:id="rId7" tooltip="https://www.copyright.gov/rulings-filings/review-board/zarya-of-the-dawn.pdf"/>
            </a:endParaRPr>
          </a:p>
          <a:p>
            <a:pPr algn="l">
              <a:lnSpc>
                <a:spcPts val="1553"/>
              </a:lnSpc>
            </a:pPr>
            <a:r>
              <a:rPr lang="en-US" sz="1294">
                <a:solidFill>
                  <a:srgbClr val="5CE1E6"/>
                </a:solidFill>
                <a:latin typeface="Poppins"/>
                <a:ea typeface="Poppins"/>
                <a:cs typeface="Poppins"/>
                <a:sym typeface="Poppins"/>
              </a:rPr>
              <a:t>U.S. White House Office of Science and Technology Policy. (2022). </a:t>
            </a:r>
            <a:r>
              <a:rPr lang="en-US" sz="1294" i="1">
                <a:solidFill>
                  <a:srgbClr val="5CE1E6"/>
                </a:solidFill>
                <a:latin typeface="Poppins Italics"/>
                <a:ea typeface="Poppins Italics"/>
                <a:cs typeface="Poppins Italics"/>
                <a:sym typeface="Poppins Italics"/>
              </a:rPr>
              <a:t>Blueprint for an AI Bill of Rights.</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8" tooltip="https://www.whitehouse.gov/ostp/ai-bill-of-rights/"/>
              </a:rPr>
              <a:t>https://www.whitehouse.gov/ostp/ai-bill-of-rights/</a:t>
            </a:r>
          </a:p>
          <a:p>
            <a:pPr algn="l">
              <a:lnSpc>
                <a:spcPts val="1553"/>
              </a:lnSpc>
            </a:pPr>
            <a:endParaRPr lang="en-US" sz="1294" u="sng">
              <a:solidFill>
                <a:srgbClr val="5CE1E6"/>
              </a:solidFill>
              <a:latin typeface="Poppins"/>
              <a:ea typeface="Poppins"/>
              <a:cs typeface="Poppins"/>
              <a:sym typeface="Poppins"/>
              <a:hlinkClick r:id="rId8" tooltip="https://www.whitehouse.gov/ostp/ai-bill-of-rights/"/>
            </a:endParaRPr>
          </a:p>
          <a:p>
            <a:pPr algn="l">
              <a:lnSpc>
                <a:spcPts val="1553"/>
              </a:lnSpc>
            </a:pPr>
            <a:r>
              <a:rPr lang="en-US" sz="1294">
                <a:solidFill>
                  <a:srgbClr val="5CE1E6"/>
                </a:solidFill>
                <a:latin typeface="Poppins"/>
                <a:ea typeface="Poppins"/>
                <a:cs typeface="Poppins"/>
                <a:sym typeface="Poppins"/>
              </a:rPr>
              <a:t>WallpaperCave. (n.d.). </a:t>
            </a:r>
            <a:r>
              <a:rPr lang="en-US" sz="1294" i="1">
                <a:solidFill>
                  <a:srgbClr val="5CE1E6"/>
                </a:solidFill>
                <a:latin typeface="Poppins Italics"/>
                <a:ea typeface="Poppins Italics"/>
                <a:cs typeface="Poppins Italics"/>
                <a:sym typeface="Poppins Italics"/>
              </a:rPr>
              <a:t>HAL 9000 cartoon red eye wallpaper</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9" tooltip="https://wallpapercave.com/w/wp12068472"/>
              </a:rPr>
              <a:t>https://wallpapercave.com/w/wp12068472</a:t>
            </a:r>
          </a:p>
          <a:p>
            <a:pPr algn="l">
              <a:lnSpc>
                <a:spcPts val="1553"/>
              </a:lnSpc>
            </a:pPr>
            <a:endParaRPr lang="en-US" sz="1294" u="sng">
              <a:solidFill>
                <a:srgbClr val="5CE1E6"/>
              </a:solidFill>
              <a:latin typeface="Poppins"/>
              <a:ea typeface="Poppins"/>
              <a:cs typeface="Poppins"/>
              <a:sym typeface="Poppins"/>
              <a:hlinkClick r:id="rId9" tooltip="https://wallpapercave.com/w/wp12068472"/>
            </a:endParaRPr>
          </a:p>
          <a:p>
            <a:pPr algn="l">
              <a:lnSpc>
                <a:spcPts val="1553"/>
              </a:lnSpc>
              <a:spcBef>
                <a:spcPct val="0"/>
              </a:spcBef>
            </a:pPr>
            <a:endParaRPr lang="en-US" sz="1294" u="sng">
              <a:solidFill>
                <a:srgbClr val="5CE1E6"/>
              </a:solidFill>
              <a:latin typeface="Poppins"/>
              <a:ea typeface="Poppins"/>
              <a:cs typeface="Poppins"/>
              <a:sym typeface="Poppins"/>
              <a:hlinkClick r:id="rId9" tooltip="https://wallpapercave.com/w/wp12068472"/>
            </a:endParaRPr>
          </a:p>
          <a:p>
            <a:pPr algn="l">
              <a:lnSpc>
                <a:spcPts val="1553"/>
              </a:lnSpc>
              <a:spcBef>
                <a:spcPct val="0"/>
              </a:spcBef>
            </a:pPr>
            <a:endParaRPr lang="en-US" sz="1294" u="sng">
              <a:solidFill>
                <a:srgbClr val="5CE1E6"/>
              </a:solidFill>
              <a:latin typeface="Poppins"/>
              <a:ea typeface="Poppins"/>
              <a:cs typeface="Poppins"/>
              <a:sym typeface="Poppins"/>
              <a:hlinkClick r:id="rId9" tooltip="https://wallpapercave.com/w/wp12068472"/>
            </a:endParaRPr>
          </a:p>
        </p:txBody>
      </p:sp>
    </p:spTree>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 name="Freeform 3"/>
          <p:cNvSpPr/>
          <p:nvPr/>
        </p:nvSpPr>
        <p:spPr>
          <a:xfrm>
            <a:off x="9968425" y="-101699"/>
            <a:ext cx="8319575" cy="10388699"/>
          </a:xfrm>
          <a:custGeom>
            <a:avLst/>
            <a:gdLst/>
            <a:ahLst/>
            <a:cxnLst/>
            <a:rect l="l" t="t" r="r" b="b"/>
            <a:pathLst>
              <a:path w="8319575" h="10388699">
                <a:moveTo>
                  <a:pt x="0" y="0"/>
                </a:moveTo>
                <a:lnTo>
                  <a:pt x="8319575" y="0"/>
                </a:lnTo>
                <a:lnTo>
                  <a:pt x="8319575" y="10388699"/>
                </a:lnTo>
                <a:lnTo>
                  <a:pt x="0" y="10388699"/>
                </a:lnTo>
                <a:lnTo>
                  <a:pt x="0" y="0"/>
                </a:lnTo>
                <a:close/>
              </a:path>
            </a:pathLst>
          </a:custGeom>
          <a:blipFill>
            <a:blip r:embed="rId5"/>
            <a:stretch>
              <a:fillRect l="-12811" r="-12058"/>
            </a:stretch>
          </a:blipFill>
        </p:spPr>
        <p:txBody>
          <a:bodyPr/>
          <a:lstStyle/>
          <a:p>
            <a:endParaRPr lang="en-US"/>
          </a:p>
        </p:txBody>
      </p:sp>
      <p:sp>
        <p:nvSpPr>
          <p:cNvPr id="4" name="TextBox 4"/>
          <p:cNvSpPr txBox="1"/>
          <p:nvPr/>
        </p:nvSpPr>
        <p:spPr>
          <a:xfrm>
            <a:off x="1028700" y="981075"/>
            <a:ext cx="6804083" cy="1647825"/>
          </a:xfrm>
          <a:prstGeom prst="rect">
            <a:avLst/>
          </a:prstGeom>
        </p:spPr>
        <p:txBody>
          <a:bodyPr lIns="0" tIns="0" rIns="0" bIns="0" rtlCol="0" anchor="t">
            <a:spAutoFit/>
          </a:bodyPr>
          <a:lstStyle/>
          <a:p>
            <a:pPr marL="0" lvl="0" indent="0" algn="l">
              <a:lnSpc>
                <a:spcPts val="6306"/>
              </a:lnSpc>
            </a:pPr>
            <a:r>
              <a:rPr lang="en-US" sz="5255" b="1">
                <a:solidFill>
                  <a:srgbClr val="FFFFFF"/>
                </a:solidFill>
                <a:latin typeface="Poppins Bold"/>
                <a:ea typeface="Poppins Bold"/>
                <a:cs typeface="Poppins Bold"/>
                <a:sym typeface="Poppins Bold"/>
              </a:rPr>
              <a:t>Why This Topic Matters</a:t>
            </a:r>
          </a:p>
        </p:txBody>
      </p:sp>
      <p:sp>
        <p:nvSpPr>
          <p:cNvPr id="5" name="TextBox 5"/>
          <p:cNvSpPr txBox="1"/>
          <p:nvPr/>
        </p:nvSpPr>
        <p:spPr>
          <a:xfrm>
            <a:off x="1028700" y="2930317"/>
            <a:ext cx="8237949" cy="5577205"/>
          </a:xfrm>
          <a:prstGeom prst="rect">
            <a:avLst/>
          </a:prstGeom>
        </p:spPr>
        <p:txBody>
          <a:bodyPr lIns="0" tIns="0" rIns="0" bIns="0" rtlCol="0" anchor="t">
            <a:spAutoFit/>
          </a:bodyPr>
          <a:lstStyle/>
          <a:p>
            <a:pPr marL="561341" lvl="1" indent="-280670" algn="l">
              <a:lnSpc>
                <a:spcPts val="3380"/>
              </a:lnSpc>
              <a:buFont typeface="Arial"/>
              <a:buChar char="•"/>
            </a:pPr>
            <a:r>
              <a:rPr lang="en-US" sz="2600">
                <a:solidFill>
                  <a:srgbClr val="D9D9D9"/>
                </a:solidFill>
                <a:latin typeface="Poppins"/>
                <a:ea typeface="Poppins"/>
                <a:cs typeface="Poppins"/>
                <a:sym typeface="Poppins"/>
              </a:rPr>
              <a:t>AI has moved from theory to real-world infrastructure in less than a century.</a:t>
            </a:r>
          </a:p>
          <a:p>
            <a:pPr algn="l">
              <a:lnSpc>
                <a:spcPts val="3380"/>
              </a:lnSpc>
            </a:pPr>
            <a:endParaRPr lang="en-US" sz="2600">
              <a:solidFill>
                <a:srgbClr val="D9D9D9"/>
              </a:solidFill>
              <a:latin typeface="Poppins"/>
              <a:ea typeface="Poppins"/>
              <a:cs typeface="Poppins"/>
              <a:sym typeface="Poppins"/>
            </a:endParaRPr>
          </a:p>
          <a:p>
            <a:pPr marL="561341" lvl="1" indent="-280670" algn="l">
              <a:lnSpc>
                <a:spcPts val="3380"/>
              </a:lnSpc>
              <a:buFont typeface="Arial"/>
              <a:buChar char="•"/>
            </a:pPr>
            <a:r>
              <a:rPr lang="en-US" sz="2600">
                <a:solidFill>
                  <a:srgbClr val="D9D9D9"/>
                </a:solidFill>
                <a:latin typeface="Poppins"/>
                <a:ea typeface="Poppins"/>
                <a:cs typeface="Poppins"/>
                <a:sym typeface="Poppins"/>
              </a:rPr>
              <a:t>What began as a question of whether machines could think is now about how we live with systems that shape decisions in healthcare, finance, education, and national defense.</a:t>
            </a:r>
          </a:p>
          <a:p>
            <a:pPr algn="l">
              <a:lnSpc>
                <a:spcPts val="3380"/>
              </a:lnSpc>
            </a:pPr>
            <a:endParaRPr lang="en-US" sz="2600">
              <a:solidFill>
                <a:srgbClr val="D9D9D9"/>
              </a:solidFill>
              <a:latin typeface="Poppins"/>
              <a:ea typeface="Poppins"/>
              <a:cs typeface="Poppins"/>
              <a:sym typeface="Poppins"/>
            </a:endParaRPr>
          </a:p>
          <a:p>
            <a:pPr marL="561341" lvl="1" indent="-280670" algn="l">
              <a:lnSpc>
                <a:spcPts val="3380"/>
              </a:lnSpc>
              <a:buFont typeface="Arial"/>
              <a:buChar char="•"/>
            </a:pPr>
            <a:r>
              <a:rPr lang="en-US" sz="2600">
                <a:solidFill>
                  <a:srgbClr val="D9D9D9"/>
                </a:solidFill>
                <a:latin typeface="Poppins"/>
                <a:ea typeface="Poppins"/>
                <a:cs typeface="Poppins"/>
                <a:sym typeface="Poppins"/>
              </a:rPr>
              <a:t>This project explores how AI evolved from fiction into reality and what that transformation means for modern society.</a:t>
            </a:r>
          </a:p>
          <a:p>
            <a:pPr marL="0" lvl="0" indent="0" algn="l">
              <a:lnSpc>
                <a:spcPts val="3380"/>
              </a:lnSpc>
            </a:pPr>
            <a:endParaRPr lang="en-US" sz="2600">
              <a:solidFill>
                <a:srgbClr val="D9D9D9"/>
              </a:solidFill>
              <a:latin typeface="Poppins"/>
              <a:ea typeface="Poppins"/>
              <a:cs typeface="Poppins"/>
              <a:sym typeface="Poppins"/>
            </a:endParaRPr>
          </a:p>
        </p:txBody>
      </p:sp>
      <p:sp>
        <p:nvSpPr>
          <p:cNvPr id="6" name="TextBox 6"/>
          <p:cNvSpPr txBox="1"/>
          <p:nvPr/>
        </p:nvSpPr>
        <p:spPr>
          <a:xfrm>
            <a:off x="10603976" y="9828427"/>
            <a:ext cx="7048472" cy="356874"/>
          </a:xfrm>
          <a:prstGeom prst="rect">
            <a:avLst/>
          </a:prstGeom>
        </p:spPr>
        <p:txBody>
          <a:bodyPr lIns="0" tIns="0" rIns="0" bIns="0" rtlCol="0" anchor="t">
            <a:spAutoFit/>
          </a:bodyPr>
          <a:lstStyle/>
          <a:p>
            <a:pPr algn="ctr">
              <a:lnSpc>
                <a:spcPts val="980"/>
              </a:lnSpc>
              <a:spcBef>
                <a:spcPct val="0"/>
              </a:spcBef>
            </a:pPr>
            <a:r>
              <a:rPr lang="en-US" sz="700">
                <a:solidFill>
                  <a:srgbClr val="D9D9D9"/>
                </a:solidFill>
                <a:latin typeface="Poppins"/>
                <a:ea typeface="Poppins"/>
                <a:cs typeface="Poppins"/>
                <a:sym typeface="Poppins"/>
              </a:rPr>
              <a:t>HAL 9000 Cartoon Red Eye Wallpaper | WallpapersOK. (2024, February 22). WallpapersOK. https://wallpapersok.com/wallpapers/hal</a:t>
            </a:r>
          </a:p>
          <a:p>
            <a:pPr algn="ctr">
              <a:lnSpc>
                <a:spcPts val="980"/>
              </a:lnSpc>
              <a:spcBef>
                <a:spcPct val="0"/>
              </a:spcBef>
            </a:pPr>
            <a:r>
              <a:rPr lang="en-US" sz="700">
                <a:solidFill>
                  <a:srgbClr val="D9D9D9"/>
                </a:solidFill>
                <a:latin typeface="Poppins"/>
                <a:ea typeface="Poppins"/>
                <a:cs typeface="Poppins"/>
                <a:sym typeface="Poppins"/>
              </a:rPr>
              <a:t>-9000-cartoon-red-eye-g9zki0wsjai6okph.html</a:t>
            </a:r>
          </a:p>
          <a:p>
            <a:pPr algn="ctr">
              <a:lnSpc>
                <a:spcPts val="980"/>
              </a:lnSpc>
              <a:spcBef>
                <a:spcPct val="0"/>
              </a:spcBef>
            </a:pPr>
            <a:endParaRPr lang="en-US" sz="700">
              <a:solidFill>
                <a:srgbClr val="D9D9D9"/>
              </a:solidFill>
              <a:latin typeface="Poppins"/>
              <a:ea typeface="Poppins"/>
              <a:cs typeface="Poppins"/>
              <a:sym typeface="Poppins"/>
            </a:endParaRPr>
          </a:p>
        </p:txBody>
      </p:sp>
    </p:spTree>
  </p:cSld>
  <p:clrMapOvr>
    <a:masterClrMapping/>
  </p:clrMapOvr>
  <p:transition>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pic>
        <p:nvPicPr>
          <p:cNvPr id="3" name="Picture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rcRect l="3099" r="3099" b="6507"/>
          <a:stretch>
            <a:fillRect/>
          </a:stretch>
        </p:blipFill>
        <p:spPr>
          <a:xfrm>
            <a:off x="0" y="0"/>
            <a:ext cx="18288000" cy="10287000"/>
          </a:xfrm>
          <a:prstGeom prst="rect">
            <a:avLst/>
          </a:prstGeom>
        </p:spPr>
      </p:pic>
      <p:sp>
        <p:nvSpPr>
          <p:cNvPr id="4" name="Freeform 4"/>
          <p:cNvSpPr/>
          <p:nvPr/>
        </p:nvSpPr>
        <p:spPr>
          <a:xfrm>
            <a:off x="10273435" y="2117690"/>
            <a:ext cx="5037645" cy="6716860"/>
          </a:xfrm>
          <a:custGeom>
            <a:avLst/>
            <a:gdLst/>
            <a:ahLst/>
            <a:cxnLst/>
            <a:rect l="l" t="t" r="r" b="b"/>
            <a:pathLst>
              <a:path w="5037645" h="6716860">
                <a:moveTo>
                  <a:pt x="0" y="0"/>
                </a:moveTo>
                <a:lnTo>
                  <a:pt x="5037644" y="0"/>
                </a:lnTo>
                <a:lnTo>
                  <a:pt x="5037644" y="6716860"/>
                </a:lnTo>
                <a:lnTo>
                  <a:pt x="0" y="6716860"/>
                </a:lnTo>
                <a:lnTo>
                  <a:pt x="0" y="0"/>
                </a:lnTo>
                <a:close/>
              </a:path>
            </a:pathLst>
          </a:custGeom>
          <a:blipFill>
            <a:blip r:embed="rId8"/>
            <a:stretch>
              <a:fillRect/>
            </a:stretch>
          </a:blipFill>
        </p:spPr>
        <p:txBody>
          <a:bodyPr/>
          <a:lstStyle/>
          <a:p>
            <a:endParaRPr lang="en-US"/>
          </a:p>
        </p:txBody>
      </p:sp>
      <p:grpSp>
        <p:nvGrpSpPr>
          <p:cNvPr id="5" name="Group 5"/>
          <p:cNvGrpSpPr/>
          <p:nvPr/>
        </p:nvGrpSpPr>
        <p:grpSpPr>
          <a:xfrm>
            <a:off x="792937" y="1026986"/>
            <a:ext cx="7827094" cy="5829300"/>
            <a:chOff x="0" y="0"/>
            <a:chExt cx="10436126" cy="7772400"/>
          </a:xfrm>
        </p:grpSpPr>
        <p:sp>
          <p:nvSpPr>
            <p:cNvPr id="6" name="TextBox 6"/>
            <p:cNvSpPr txBox="1"/>
            <p:nvPr/>
          </p:nvSpPr>
          <p:spPr>
            <a:xfrm>
              <a:off x="0" y="-66675"/>
              <a:ext cx="10436126" cy="5349875"/>
            </a:xfrm>
            <a:prstGeom prst="rect">
              <a:avLst/>
            </a:prstGeom>
          </p:spPr>
          <p:txBody>
            <a:bodyPr lIns="0" tIns="0" rIns="0" bIns="0" rtlCol="0" anchor="t">
              <a:spAutoFit/>
            </a:bodyPr>
            <a:lstStyle/>
            <a:p>
              <a:pPr marL="0" lvl="0" indent="0" algn="l">
                <a:lnSpc>
                  <a:spcPts val="7800"/>
                </a:lnSpc>
              </a:pPr>
              <a:r>
                <a:rPr lang="en-US" sz="6500" b="1">
                  <a:solidFill>
                    <a:srgbClr val="FFFFFF"/>
                  </a:solidFill>
                  <a:latin typeface="Poppins Bold"/>
                  <a:ea typeface="Poppins Bold"/>
                  <a:cs typeface="Poppins Bold"/>
                  <a:sym typeface="Poppins Bold"/>
                </a:rPr>
                <a:t>AI in Fiction: Imagining Intelligence Before It Was Real</a:t>
              </a:r>
            </a:p>
          </p:txBody>
        </p:sp>
        <p:sp>
          <p:nvSpPr>
            <p:cNvPr id="7" name="TextBox 7"/>
            <p:cNvSpPr txBox="1"/>
            <p:nvPr/>
          </p:nvSpPr>
          <p:spPr>
            <a:xfrm>
              <a:off x="0" y="5915025"/>
              <a:ext cx="10436126" cy="1857375"/>
            </a:xfrm>
            <a:prstGeom prst="rect">
              <a:avLst/>
            </a:prstGeom>
          </p:spPr>
          <p:txBody>
            <a:bodyPr lIns="0" tIns="0" rIns="0" bIns="0" rtlCol="0" anchor="t">
              <a:spAutoFit/>
            </a:bodyPr>
            <a:lstStyle/>
            <a:p>
              <a:pPr marL="0" lvl="0" indent="0" algn="l">
                <a:lnSpc>
                  <a:spcPts val="3600"/>
                </a:lnSpc>
              </a:pPr>
              <a:r>
                <a:rPr lang="en-US" sz="3000">
                  <a:solidFill>
                    <a:srgbClr val="D9D9D9"/>
                  </a:solidFill>
                  <a:latin typeface="Poppins"/>
                  <a:ea typeface="Poppins"/>
                  <a:cs typeface="Poppins"/>
                  <a:sym typeface="Poppins"/>
                </a:rPr>
                <a:t>Long before artificial intelligence became real, science fiction shaped our imagination of what it could become.</a:t>
              </a:r>
            </a:p>
          </p:txBody>
        </p:sp>
      </p:grpSp>
      <p:grpSp>
        <p:nvGrpSpPr>
          <p:cNvPr id="8" name="Group 8"/>
          <p:cNvGrpSpPr/>
          <p:nvPr/>
        </p:nvGrpSpPr>
        <p:grpSpPr>
          <a:xfrm>
            <a:off x="792937" y="7093554"/>
            <a:ext cx="8021128" cy="2748579"/>
            <a:chOff x="0" y="0"/>
            <a:chExt cx="10694838" cy="3664773"/>
          </a:xfrm>
        </p:grpSpPr>
        <p:sp>
          <p:nvSpPr>
            <p:cNvPr id="9" name="TextBox 9"/>
            <p:cNvSpPr txBox="1"/>
            <p:nvPr/>
          </p:nvSpPr>
          <p:spPr>
            <a:xfrm>
              <a:off x="0" y="3202493"/>
              <a:ext cx="10694838" cy="462280"/>
            </a:xfrm>
            <a:prstGeom prst="rect">
              <a:avLst/>
            </a:prstGeom>
          </p:spPr>
          <p:txBody>
            <a:bodyPr lIns="0" tIns="0" rIns="0" bIns="0" rtlCol="0" anchor="t">
              <a:spAutoFit/>
            </a:bodyPr>
            <a:lstStyle/>
            <a:p>
              <a:pPr marL="0" lvl="0" indent="0" algn="l">
                <a:lnSpc>
                  <a:spcPts val="2850"/>
                </a:lnSpc>
              </a:pPr>
              <a:endParaRPr/>
            </a:p>
          </p:txBody>
        </p:sp>
        <p:sp>
          <p:nvSpPr>
            <p:cNvPr id="10" name="TextBox 10"/>
            <p:cNvSpPr txBox="1"/>
            <p:nvPr/>
          </p:nvSpPr>
          <p:spPr>
            <a:xfrm>
              <a:off x="0" y="-95250"/>
              <a:ext cx="10694838" cy="3079751"/>
            </a:xfrm>
            <a:prstGeom prst="rect">
              <a:avLst/>
            </a:prstGeom>
          </p:spPr>
          <p:txBody>
            <a:bodyPr lIns="0" tIns="0" rIns="0" bIns="0" rtlCol="0" anchor="t">
              <a:spAutoFit/>
            </a:bodyPr>
            <a:lstStyle/>
            <a:p>
              <a:pPr marL="0" lvl="0" indent="0" algn="l">
                <a:lnSpc>
                  <a:spcPts val="3749"/>
                </a:lnSpc>
              </a:pPr>
              <a:r>
                <a:rPr lang="en-US" sz="2499" b="1">
                  <a:solidFill>
                    <a:srgbClr val="D9D9D9"/>
                  </a:solidFill>
                  <a:latin typeface="Poppins Bold"/>
                  <a:ea typeface="Poppins Bold"/>
                  <a:cs typeface="Poppins Bold"/>
                  <a:sym typeface="Poppins Bold"/>
                </a:rPr>
                <a:t>From HAL 9000 in 2001: A Space Odyssey to the android Data in Star Trek and Skytnet in The Terminator movies, these fictional machines made us question what it means to think, to decide — and to trust.</a:t>
              </a:r>
            </a:p>
          </p:txBody>
        </p:sp>
      </p:grpSp>
      <p:sp>
        <p:nvSpPr>
          <p:cNvPr id="11" name="TextBox 11"/>
          <p:cNvSpPr txBox="1"/>
          <p:nvPr/>
        </p:nvSpPr>
        <p:spPr>
          <a:xfrm>
            <a:off x="10620821" y="8937624"/>
            <a:ext cx="4342873" cy="320676"/>
          </a:xfrm>
          <a:prstGeom prst="rect">
            <a:avLst/>
          </a:prstGeom>
        </p:spPr>
        <p:txBody>
          <a:bodyPr lIns="0" tIns="0" rIns="0" bIns="0" rtlCol="0" anchor="t">
            <a:spAutoFit/>
          </a:bodyPr>
          <a:lstStyle/>
          <a:p>
            <a:pPr algn="ctr">
              <a:lnSpc>
                <a:spcPts val="840"/>
              </a:lnSpc>
            </a:pPr>
            <a:r>
              <a:rPr lang="en-US" sz="700" b="1">
                <a:solidFill>
                  <a:srgbClr val="FFFFFF"/>
                </a:solidFill>
                <a:latin typeface="Poppins Bold"/>
                <a:ea typeface="Poppins Bold"/>
                <a:cs typeface="Poppins Bold"/>
                <a:sym typeface="Poppins Bold"/>
              </a:rPr>
              <a:t>Piratoba, H. (n.d.). Los exterminadores de Skynet (Terminator). Flickr. https://www.flickr.com/photos/nossreh/11125963283</a:t>
            </a:r>
          </a:p>
          <a:p>
            <a:pPr algn="ctr">
              <a:lnSpc>
                <a:spcPts val="840"/>
              </a:lnSpc>
              <a:spcBef>
                <a:spcPct val="0"/>
              </a:spcBef>
            </a:pPr>
            <a:endParaRPr lang="en-US" sz="700" b="1">
              <a:solidFill>
                <a:srgbClr val="FFFFFF"/>
              </a:solidFill>
              <a:latin typeface="Poppins Bold"/>
              <a:ea typeface="Poppins Bold"/>
              <a:cs typeface="Poppins Bold"/>
              <a:sym typeface="Poppins Bold"/>
            </a:endParaRPr>
          </a:p>
        </p:txBody>
      </p:sp>
    </p:spTree>
  </p:cSld>
  <p:clrMapOvr>
    <a:masterClrMapping/>
  </p:clrMapOvr>
  <p:transition spd="slow">
    <p:push/>
  </p:transition>
  <p:timing>
    <p:tnLst>
      <p:par>
        <p:cTn id="1" dur="indefinite" restart="never" nodeType="tmRoot">
          <p:childTnLst>
            <p:video>
              <p:cMediaNode vol="100000">
                <p:cTn id="2"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 name="Freeform 3"/>
          <p:cNvSpPr/>
          <p:nvPr/>
        </p:nvSpPr>
        <p:spPr>
          <a:xfrm rot="5400000">
            <a:off x="-5143406" y="-1134795"/>
            <a:ext cx="23250428" cy="23046986"/>
          </a:xfrm>
          <a:custGeom>
            <a:avLst/>
            <a:gdLst/>
            <a:ahLst/>
            <a:cxnLst/>
            <a:rect l="l" t="t" r="r" b="b"/>
            <a:pathLst>
              <a:path w="23250428" h="23046986">
                <a:moveTo>
                  <a:pt x="0" y="0"/>
                </a:moveTo>
                <a:lnTo>
                  <a:pt x="23250427" y="0"/>
                </a:lnTo>
                <a:lnTo>
                  <a:pt x="23250427" y="23046987"/>
                </a:lnTo>
                <a:lnTo>
                  <a:pt x="0" y="23046987"/>
                </a:lnTo>
                <a:lnTo>
                  <a:pt x="0" y="0"/>
                </a:lnTo>
                <a:close/>
              </a:path>
            </a:pathLst>
          </a:custGeom>
          <a:blipFill>
            <a:blip r:embed="rId5">
              <a:alphaModFix amt="79000"/>
            </a:blip>
            <a:stretch>
              <a:fillRect/>
            </a:stretch>
          </a:blipFill>
        </p:spPr>
        <p:txBody>
          <a:bodyPr/>
          <a:lstStyle/>
          <a:p>
            <a:endParaRPr lang="en-US"/>
          </a:p>
        </p:txBody>
      </p:sp>
      <p:sp>
        <p:nvSpPr>
          <p:cNvPr id="4" name="AutoShape 4"/>
          <p:cNvSpPr/>
          <p:nvPr/>
        </p:nvSpPr>
        <p:spPr>
          <a:xfrm flipV="1">
            <a:off x="1024353" y="5899219"/>
            <a:ext cx="3748356" cy="9548"/>
          </a:xfrm>
          <a:prstGeom prst="line">
            <a:avLst/>
          </a:prstGeom>
          <a:ln w="19050" cap="flat">
            <a:solidFill>
              <a:srgbClr val="90A4B6"/>
            </a:solidFill>
            <a:prstDash val="solid"/>
            <a:headEnd type="none" w="sm" len="sm"/>
            <a:tailEnd type="none" w="sm" len="sm"/>
          </a:ln>
        </p:spPr>
        <p:txBody>
          <a:bodyPr/>
          <a:lstStyle/>
          <a:p>
            <a:endParaRPr lang="en-US"/>
          </a:p>
        </p:txBody>
      </p:sp>
      <p:sp>
        <p:nvSpPr>
          <p:cNvPr id="5" name="AutoShape 5"/>
          <p:cNvSpPr/>
          <p:nvPr/>
        </p:nvSpPr>
        <p:spPr>
          <a:xfrm>
            <a:off x="5529553" y="5899219"/>
            <a:ext cx="10595144" cy="9548"/>
          </a:xfrm>
          <a:prstGeom prst="line">
            <a:avLst/>
          </a:prstGeom>
          <a:ln w="19050" cap="flat">
            <a:solidFill>
              <a:srgbClr val="90A4B6"/>
            </a:solidFill>
            <a:prstDash val="solid"/>
            <a:headEnd type="none" w="sm" len="sm"/>
            <a:tailEnd type="none" w="sm" len="sm"/>
          </a:ln>
        </p:spPr>
        <p:txBody>
          <a:bodyPr/>
          <a:lstStyle/>
          <a:p>
            <a:endParaRPr lang="en-US"/>
          </a:p>
        </p:txBody>
      </p:sp>
      <p:sp>
        <p:nvSpPr>
          <p:cNvPr id="6" name="Freeform 6"/>
          <p:cNvSpPr/>
          <p:nvPr/>
        </p:nvSpPr>
        <p:spPr>
          <a:xfrm>
            <a:off x="4772709" y="5520797"/>
            <a:ext cx="756844" cy="756844"/>
          </a:xfrm>
          <a:custGeom>
            <a:avLst/>
            <a:gdLst/>
            <a:ahLst/>
            <a:cxnLst/>
            <a:rect l="l" t="t" r="r" b="b"/>
            <a:pathLst>
              <a:path w="756844" h="756844">
                <a:moveTo>
                  <a:pt x="0" y="0"/>
                </a:moveTo>
                <a:lnTo>
                  <a:pt x="756844" y="0"/>
                </a:lnTo>
                <a:lnTo>
                  <a:pt x="756844"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7" name="Freeform 7"/>
          <p:cNvSpPr/>
          <p:nvPr/>
        </p:nvSpPr>
        <p:spPr>
          <a:xfrm>
            <a:off x="16124697" y="5530345"/>
            <a:ext cx="756844" cy="756844"/>
          </a:xfrm>
          <a:custGeom>
            <a:avLst/>
            <a:gdLst/>
            <a:ahLst/>
            <a:cxnLst/>
            <a:rect l="l" t="t" r="r" b="b"/>
            <a:pathLst>
              <a:path w="756844" h="756844">
                <a:moveTo>
                  <a:pt x="0" y="0"/>
                </a:moveTo>
                <a:lnTo>
                  <a:pt x="756844" y="0"/>
                </a:lnTo>
                <a:lnTo>
                  <a:pt x="756844"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8" name="Freeform 8"/>
          <p:cNvSpPr/>
          <p:nvPr/>
        </p:nvSpPr>
        <p:spPr>
          <a:xfrm>
            <a:off x="1024353" y="5530345"/>
            <a:ext cx="756844" cy="756844"/>
          </a:xfrm>
          <a:custGeom>
            <a:avLst/>
            <a:gdLst/>
            <a:ahLst/>
            <a:cxnLst/>
            <a:rect l="l" t="t" r="r" b="b"/>
            <a:pathLst>
              <a:path w="756844" h="756844">
                <a:moveTo>
                  <a:pt x="0" y="0"/>
                </a:moveTo>
                <a:lnTo>
                  <a:pt x="756843" y="0"/>
                </a:lnTo>
                <a:lnTo>
                  <a:pt x="756843"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8515393" y="5499461"/>
            <a:ext cx="756844" cy="756844"/>
          </a:xfrm>
          <a:custGeom>
            <a:avLst/>
            <a:gdLst/>
            <a:ahLst/>
            <a:cxnLst/>
            <a:rect l="l" t="t" r="r" b="b"/>
            <a:pathLst>
              <a:path w="756844" h="756844">
                <a:moveTo>
                  <a:pt x="0" y="0"/>
                </a:moveTo>
                <a:lnTo>
                  <a:pt x="756844" y="0"/>
                </a:lnTo>
                <a:lnTo>
                  <a:pt x="756844"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12132676" y="5530345"/>
            <a:ext cx="756844" cy="756844"/>
          </a:xfrm>
          <a:custGeom>
            <a:avLst/>
            <a:gdLst/>
            <a:ahLst/>
            <a:cxnLst/>
            <a:rect l="l" t="t" r="r" b="b"/>
            <a:pathLst>
              <a:path w="756844" h="756844">
                <a:moveTo>
                  <a:pt x="0" y="0"/>
                </a:moveTo>
                <a:lnTo>
                  <a:pt x="756844" y="0"/>
                </a:lnTo>
                <a:lnTo>
                  <a:pt x="756844"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1" name="TextBox 11"/>
          <p:cNvSpPr txBox="1"/>
          <p:nvPr/>
        </p:nvSpPr>
        <p:spPr>
          <a:xfrm>
            <a:off x="3144691" y="952500"/>
            <a:ext cx="11498248" cy="1219200"/>
          </a:xfrm>
          <a:prstGeom prst="rect">
            <a:avLst/>
          </a:prstGeom>
        </p:spPr>
        <p:txBody>
          <a:bodyPr lIns="0" tIns="0" rIns="0" bIns="0" rtlCol="0" anchor="t">
            <a:spAutoFit/>
          </a:bodyPr>
          <a:lstStyle/>
          <a:p>
            <a:pPr marL="0" lvl="0" indent="0" algn="l">
              <a:lnSpc>
                <a:spcPts val="9000"/>
              </a:lnSpc>
              <a:spcBef>
                <a:spcPct val="0"/>
              </a:spcBef>
            </a:pPr>
            <a:r>
              <a:rPr lang="en-US" sz="7500" b="1">
                <a:solidFill>
                  <a:srgbClr val="FFFFFF"/>
                </a:solidFill>
                <a:latin typeface="Poppins Bold"/>
                <a:ea typeface="Poppins Bold"/>
                <a:cs typeface="Poppins Bold"/>
                <a:sym typeface="Poppins Bold"/>
              </a:rPr>
              <a:t>Timeline of AI Evolution</a:t>
            </a:r>
          </a:p>
        </p:txBody>
      </p:sp>
      <p:sp>
        <p:nvSpPr>
          <p:cNvPr id="12" name="TextBox 12"/>
          <p:cNvSpPr txBox="1"/>
          <p:nvPr/>
        </p:nvSpPr>
        <p:spPr>
          <a:xfrm>
            <a:off x="1418416" y="4284379"/>
            <a:ext cx="3364925" cy="2857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1956 - Dartmouth Workshop</a:t>
            </a:r>
          </a:p>
        </p:txBody>
      </p:sp>
      <p:sp>
        <p:nvSpPr>
          <p:cNvPr id="13" name="TextBox 13"/>
          <p:cNvSpPr txBox="1"/>
          <p:nvPr/>
        </p:nvSpPr>
        <p:spPr>
          <a:xfrm>
            <a:off x="1402775" y="4660084"/>
            <a:ext cx="3364925" cy="550748"/>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This event marked the </a:t>
            </a:r>
            <a:r>
              <a:rPr lang="en-US" sz="1566" b="1">
                <a:solidFill>
                  <a:srgbClr val="FFFFFF"/>
                </a:solidFill>
                <a:latin typeface="Poppins Bold"/>
                <a:ea typeface="Poppins Bold"/>
                <a:cs typeface="Poppins Bold"/>
                <a:sym typeface="Poppins Bold"/>
              </a:rPr>
              <a:t>birth of AI</a:t>
            </a:r>
            <a:r>
              <a:rPr lang="en-US" sz="1566">
                <a:solidFill>
                  <a:srgbClr val="FFFFFF"/>
                </a:solidFill>
                <a:latin typeface="Poppins Light"/>
                <a:ea typeface="Poppins Light"/>
                <a:cs typeface="Poppins Light"/>
                <a:sym typeface="Poppins Light"/>
              </a:rPr>
              <a:t> as a formal field of study.</a:t>
            </a:r>
          </a:p>
        </p:txBody>
      </p:sp>
      <p:grpSp>
        <p:nvGrpSpPr>
          <p:cNvPr id="14" name="Group 14"/>
          <p:cNvGrpSpPr/>
          <p:nvPr/>
        </p:nvGrpSpPr>
        <p:grpSpPr>
          <a:xfrm>
            <a:off x="5154816" y="4111971"/>
            <a:ext cx="3364925" cy="1202067"/>
            <a:chOff x="0" y="0"/>
            <a:chExt cx="4486566" cy="1602756"/>
          </a:xfrm>
        </p:grpSpPr>
        <p:sp>
          <p:nvSpPr>
            <p:cNvPr id="15" name="TextBox 15"/>
            <p:cNvSpPr txBox="1"/>
            <p:nvPr/>
          </p:nvSpPr>
          <p:spPr>
            <a:xfrm>
              <a:off x="0" y="-19050"/>
              <a:ext cx="4486566" cy="3746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1966 - ELIZA Program</a:t>
              </a:r>
            </a:p>
          </p:txBody>
        </p:sp>
        <p:sp>
          <p:nvSpPr>
            <p:cNvPr id="16" name="TextBox 16"/>
            <p:cNvSpPr txBox="1"/>
            <p:nvPr/>
          </p:nvSpPr>
          <p:spPr>
            <a:xfrm>
              <a:off x="0" y="512824"/>
              <a:ext cx="4486566" cy="1089931"/>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ELIZA demonstrated early </a:t>
              </a:r>
              <a:r>
                <a:rPr lang="en-US" sz="1566" b="1">
                  <a:solidFill>
                    <a:srgbClr val="FFFFFF"/>
                  </a:solidFill>
                  <a:latin typeface="Poppins Bold"/>
                  <a:ea typeface="Poppins Bold"/>
                  <a:cs typeface="Poppins Bold"/>
                  <a:sym typeface="Poppins Bold"/>
                </a:rPr>
                <a:t>natural language processing</a:t>
              </a:r>
              <a:r>
                <a:rPr lang="en-US" sz="1566">
                  <a:solidFill>
                    <a:srgbClr val="FFFFFF"/>
                  </a:solidFill>
                  <a:latin typeface="Poppins Light"/>
                  <a:ea typeface="Poppins Light"/>
                  <a:cs typeface="Poppins Light"/>
                  <a:sym typeface="Poppins Light"/>
                </a:rPr>
                <a:t>, simulating conversation through text.</a:t>
              </a:r>
            </a:p>
          </p:txBody>
        </p:sp>
      </p:grpSp>
      <p:grpSp>
        <p:nvGrpSpPr>
          <p:cNvPr id="17" name="Group 17"/>
          <p:cNvGrpSpPr/>
          <p:nvPr/>
        </p:nvGrpSpPr>
        <p:grpSpPr>
          <a:xfrm>
            <a:off x="13894375" y="6430064"/>
            <a:ext cx="3364925" cy="1754517"/>
            <a:chOff x="0" y="0"/>
            <a:chExt cx="4486566" cy="2339356"/>
          </a:xfrm>
        </p:grpSpPr>
        <p:sp>
          <p:nvSpPr>
            <p:cNvPr id="18" name="TextBox 18"/>
            <p:cNvSpPr txBox="1"/>
            <p:nvPr/>
          </p:nvSpPr>
          <p:spPr>
            <a:xfrm>
              <a:off x="0" y="-19050"/>
              <a:ext cx="4486566" cy="3746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2022 – ChatGPT Release</a:t>
              </a:r>
            </a:p>
          </p:txBody>
        </p:sp>
        <p:sp>
          <p:nvSpPr>
            <p:cNvPr id="19" name="TextBox 19"/>
            <p:cNvSpPr txBox="1"/>
            <p:nvPr/>
          </p:nvSpPr>
          <p:spPr>
            <a:xfrm>
              <a:off x="0" y="512824"/>
              <a:ext cx="4486566" cy="1826531"/>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OpenAI launched ChatGPT, a powerful generative AI system using large language models, bringing conversational AI into the mainstream.</a:t>
              </a:r>
            </a:p>
          </p:txBody>
        </p:sp>
      </p:grpSp>
      <p:grpSp>
        <p:nvGrpSpPr>
          <p:cNvPr id="20" name="Group 20"/>
          <p:cNvGrpSpPr/>
          <p:nvPr/>
        </p:nvGrpSpPr>
        <p:grpSpPr>
          <a:xfrm>
            <a:off x="10450214" y="6430064"/>
            <a:ext cx="3364925" cy="1468767"/>
            <a:chOff x="0" y="0"/>
            <a:chExt cx="4486566" cy="1958356"/>
          </a:xfrm>
        </p:grpSpPr>
        <p:sp>
          <p:nvSpPr>
            <p:cNvPr id="21" name="TextBox 21"/>
            <p:cNvSpPr txBox="1"/>
            <p:nvPr/>
          </p:nvSpPr>
          <p:spPr>
            <a:xfrm>
              <a:off x="0" y="-19050"/>
              <a:ext cx="4486566" cy="7302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2012 – Deep Learning Breakthrough</a:t>
              </a:r>
            </a:p>
          </p:txBody>
        </p:sp>
        <p:sp>
          <p:nvSpPr>
            <p:cNvPr id="22" name="TextBox 22"/>
            <p:cNvSpPr txBox="1"/>
            <p:nvPr/>
          </p:nvSpPr>
          <p:spPr>
            <a:xfrm>
              <a:off x="0" y="868424"/>
              <a:ext cx="4486566" cy="1089931"/>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This milestone showcased the power of deep learning in image recognition tasks.</a:t>
              </a:r>
            </a:p>
          </p:txBody>
        </p:sp>
      </p:grpSp>
      <p:grpSp>
        <p:nvGrpSpPr>
          <p:cNvPr id="23" name="Group 23"/>
          <p:cNvGrpSpPr/>
          <p:nvPr/>
        </p:nvGrpSpPr>
        <p:grpSpPr>
          <a:xfrm>
            <a:off x="8891215" y="3292821"/>
            <a:ext cx="3364925" cy="2021217"/>
            <a:chOff x="0" y="0"/>
            <a:chExt cx="4486566" cy="2694956"/>
          </a:xfrm>
        </p:grpSpPr>
        <p:sp>
          <p:nvSpPr>
            <p:cNvPr id="24" name="TextBox 24"/>
            <p:cNvSpPr txBox="1"/>
            <p:nvPr/>
          </p:nvSpPr>
          <p:spPr>
            <a:xfrm>
              <a:off x="0" y="-19050"/>
              <a:ext cx="4486566" cy="7302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1997 – Deep Blue Defeats Kasparov</a:t>
              </a:r>
            </a:p>
          </p:txBody>
        </p:sp>
        <p:sp>
          <p:nvSpPr>
            <p:cNvPr id="25" name="TextBox 25"/>
            <p:cNvSpPr txBox="1"/>
            <p:nvPr/>
          </p:nvSpPr>
          <p:spPr>
            <a:xfrm>
              <a:off x="0" y="868424"/>
              <a:ext cx="4486566" cy="1826531"/>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IBM's Deep Blue became the first computer to defeat a world chess champion in a match under standard conditions. A landmark in symbolic AI.</a:t>
              </a:r>
            </a:p>
          </p:txBody>
        </p:sp>
      </p:grpSp>
      <p:sp>
        <p:nvSpPr>
          <p:cNvPr id="26" name="TextBox 26"/>
          <p:cNvSpPr txBox="1"/>
          <p:nvPr/>
        </p:nvSpPr>
        <p:spPr>
          <a:xfrm>
            <a:off x="7427234" y="9921057"/>
            <a:ext cx="2933161" cy="119810"/>
          </a:xfrm>
          <a:prstGeom prst="rect">
            <a:avLst/>
          </a:prstGeom>
        </p:spPr>
        <p:txBody>
          <a:bodyPr lIns="0" tIns="0" rIns="0" bIns="0" rtlCol="0" anchor="t">
            <a:spAutoFit/>
          </a:bodyPr>
          <a:lstStyle/>
          <a:p>
            <a:pPr algn="ctr">
              <a:lnSpc>
                <a:spcPts val="980"/>
              </a:lnSpc>
              <a:spcBef>
                <a:spcPct val="0"/>
              </a:spcBef>
            </a:pPr>
            <a:r>
              <a:rPr lang="en-US" sz="700">
                <a:solidFill>
                  <a:srgbClr val="000000"/>
                </a:solidFill>
                <a:latin typeface="Poppins"/>
                <a:ea typeface="Poppins"/>
                <a:cs typeface="Poppins"/>
                <a:sym typeface="Poppins"/>
              </a:rPr>
              <a:t>Image: Creative Commons licensed. Original source not available.</a:t>
            </a: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155097" y="2488915"/>
            <a:ext cx="8104203" cy="5309170"/>
            <a:chOff x="0" y="0"/>
            <a:chExt cx="1255553" cy="822529"/>
          </a:xfrm>
        </p:grpSpPr>
        <p:sp>
          <p:nvSpPr>
            <p:cNvPr id="4" name="Freeform 4"/>
            <p:cNvSpPr/>
            <p:nvPr/>
          </p:nvSpPr>
          <p:spPr>
            <a:xfrm>
              <a:off x="0" y="0"/>
              <a:ext cx="1255553" cy="822529"/>
            </a:xfrm>
            <a:custGeom>
              <a:avLst/>
              <a:gdLst/>
              <a:ahLst/>
              <a:cxnLst/>
              <a:rect l="l" t="t" r="r" b="b"/>
              <a:pathLst>
                <a:path w="1255553" h="822529">
                  <a:moveTo>
                    <a:pt x="21972" y="0"/>
                  </a:moveTo>
                  <a:lnTo>
                    <a:pt x="1233581" y="0"/>
                  </a:lnTo>
                  <a:cubicBezTo>
                    <a:pt x="1239409" y="0"/>
                    <a:pt x="1244997" y="2315"/>
                    <a:pt x="1249118" y="6435"/>
                  </a:cubicBezTo>
                  <a:cubicBezTo>
                    <a:pt x="1253238" y="10556"/>
                    <a:pt x="1255553" y="16145"/>
                    <a:pt x="1255553" y="21972"/>
                  </a:cubicBezTo>
                  <a:lnTo>
                    <a:pt x="1255553" y="800558"/>
                  </a:lnTo>
                  <a:cubicBezTo>
                    <a:pt x="1255553" y="812692"/>
                    <a:pt x="1245716" y="822529"/>
                    <a:pt x="1233581" y="822529"/>
                  </a:cubicBezTo>
                  <a:lnTo>
                    <a:pt x="21972" y="822529"/>
                  </a:lnTo>
                  <a:cubicBezTo>
                    <a:pt x="16145" y="822529"/>
                    <a:pt x="10556" y="820214"/>
                    <a:pt x="6435" y="816094"/>
                  </a:cubicBezTo>
                  <a:cubicBezTo>
                    <a:pt x="2315" y="811973"/>
                    <a:pt x="0" y="806385"/>
                    <a:pt x="0" y="800558"/>
                  </a:cubicBezTo>
                  <a:lnTo>
                    <a:pt x="0" y="21972"/>
                  </a:lnTo>
                  <a:cubicBezTo>
                    <a:pt x="0" y="9837"/>
                    <a:pt x="9837" y="0"/>
                    <a:pt x="21972" y="0"/>
                  </a:cubicBezTo>
                  <a:close/>
                </a:path>
              </a:pathLst>
            </a:custGeom>
            <a:blipFill>
              <a:blip r:embed="rId5"/>
              <a:stretch>
                <a:fillRect t="-849" b="-849"/>
              </a:stretch>
            </a:blipFill>
          </p:spPr>
          <p:txBody>
            <a:bodyPr/>
            <a:lstStyle/>
            <a:p>
              <a:endParaRPr lang="en-US"/>
            </a:p>
          </p:txBody>
        </p:sp>
      </p:grpSp>
      <p:grpSp>
        <p:nvGrpSpPr>
          <p:cNvPr id="5" name="Group 5"/>
          <p:cNvGrpSpPr/>
          <p:nvPr/>
        </p:nvGrpSpPr>
        <p:grpSpPr>
          <a:xfrm>
            <a:off x="1028700" y="657225"/>
            <a:ext cx="7164425" cy="7478982"/>
            <a:chOff x="0" y="0"/>
            <a:chExt cx="9552567" cy="9971975"/>
          </a:xfrm>
        </p:grpSpPr>
        <p:sp>
          <p:nvSpPr>
            <p:cNvPr id="6" name="TextBox 6"/>
            <p:cNvSpPr txBox="1"/>
            <p:nvPr/>
          </p:nvSpPr>
          <p:spPr>
            <a:xfrm>
              <a:off x="0" y="-47625"/>
              <a:ext cx="9388012" cy="3248025"/>
            </a:xfrm>
            <a:prstGeom prst="rect">
              <a:avLst/>
            </a:prstGeom>
          </p:spPr>
          <p:txBody>
            <a:bodyPr lIns="0" tIns="0" rIns="0" bIns="0" rtlCol="0" anchor="t">
              <a:spAutoFit/>
            </a:bodyPr>
            <a:lstStyle/>
            <a:p>
              <a:pPr marL="0" lvl="0" indent="0" algn="l">
                <a:lnSpc>
                  <a:spcPts val="6339"/>
                </a:lnSpc>
              </a:pPr>
              <a:r>
                <a:rPr lang="en-US" sz="5283" b="1">
                  <a:solidFill>
                    <a:srgbClr val="FFFFFF"/>
                  </a:solidFill>
                  <a:latin typeface="Poppins Bold"/>
                  <a:ea typeface="Poppins Bold"/>
                  <a:cs typeface="Poppins Bold"/>
                  <a:sym typeface="Poppins Bold"/>
                </a:rPr>
                <a:t>Future Implications of Artificial Intelligence</a:t>
              </a:r>
            </a:p>
          </p:txBody>
        </p:sp>
        <p:sp>
          <p:nvSpPr>
            <p:cNvPr id="7" name="TextBox 7"/>
            <p:cNvSpPr txBox="1"/>
            <p:nvPr/>
          </p:nvSpPr>
          <p:spPr>
            <a:xfrm>
              <a:off x="0" y="3514025"/>
              <a:ext cx="9552567" cy="6457950"/>
            </a:xfrm>
            <a:prstGeom prst="rect">
              <a:avLst/>
            </a:prstGeom>
          </p:spPr>
          <p:txBody>
            <a:bodyPr lIns="0" tIns="0" rIns="0" bIns="0" rtlCol="0" anchor="t">
              <a:spAutoFit/>
            </a:bodyPr>
            <a:lstStyle/>
            <a:p>
              <a:pPr marL="539749" lvl="1" indent="-269875" algn="l">
                <a:lnSpc>
                  <a:spcPts val="2999"/>
                </a:lnSpc>
                <a:buFont typeface="Arial"/>
                <a:buChar char="•"/>
              </a:pPr>
              <a:r>
                <a:rPr lang="en-US" sz="2499">
                  <a:solidFill>
                    <a:srgbClr val="D9D9D9"/>
                  </a:solidFill>
                  <a:latin typeface="Poppins"/>
                  <a:ea typeface="Poppins"/>
                  <a:cs typeface="Poppins"/>
                  <a:sym typeface="Poppins"/>
                </a:rPr>
                <a:t>Most current AI is classified as Narrow AI. It is trained to do one task, such as chatbots, driving assistance, or facial recognition. It works well but remains limited.</a:t>
              </a:r>
            </a:p>
            <a:p>
              <a:pPr algn="l">
                <a:lnSpc>
                  <a:spcPts val="2999"/>
                </a:lnSpc>
              </a:pPr>
              <a:endParaRPr lang="en-US" sz="2499">
                <a:solidFill>
                  <a:srgbClr val="D9D9D9"/>
                </a:solidFill>
                <a:latin typeface="Poppins"/>
                <a:ea typeface="Poppins"/>
                <a:cs typeface="Poppins"/>
                <a:sym typeface="Poppins"/>
              </a:endParaRPr>
            </a:p>
            <a:p>
              <a:pPr marL="539749" lvl="1" indent="-269875" algn="l">
                <a:lnSpc>
                  <a:spcPts val="2999"/>
                </a:lnSpc>
                <a:buFont typeface="Arial"/>
                <a:buChar char="•"/>
              </a:pPr>
              <a:r>
                <a:rPr lang="en-US" sz="2499">
                  <a:solidFill>
                    <a:srgbClr val="D9D9D9"/>
                  </a:solidFill>
                  <a:latin typeface="Poppins"/>
                  <a:ea typeface="Poppins"/>
                  <a:cs typeface="Poppins"/>
                  <a:sym typeface="Poppins"/>
                </a:rPr>
                <a:t>General AI (AGI) refers to systems with human-like reasoning that can learn and apply knowledge across any task.</a:t>
              </a:r>
            </a:p>
            <a:p>
              <a:pPr algn="l">
                <a:lnSpc>
                  <a:spcPts val="2999"/>
                </a:lnSpc>
              </a:pPr>
              <a:endParaRPr lang="en-US" sz="2499">
                <a:solidFill>
                  <a:srgbClr val="D9D9D9"/>
                </a:solidFill>
                <a:latin typeface="Poppins"/>
                <a:ea typeface="Poppins"/>
                <a:cs typeface="Poppins"/>
                <a:sym typeface="Poppins"/>
              </a:endParaRPr>
            </a:p>
            <a:p>
              <a:pPr marL="539749" lvl="1" indent="-269875" algn="l">
                <a:lnSpc>
                  <a:spcPts val="2999"/>
                </a:lnSpc>
                <a:buFont typeface="Arial"/>
                <a:buChar char="•"/>
              </a:pPr>
              <a:r>
                <a:rPr lang="en-US" sz="2499">
                  <a:solidFill>
                    <a:srgbClr val="D9D9D9"/>
                  </a:solidFill>
                  <a:latin typeface="Poppins"/>
                  <a:ea typeface="Poppins"/>
                  <a:cs typeface="Poppins"/>
                  <a:sym typeface="Poppins"/>
                </a:rPr>
                <a:t>AGI is still theoretical.</a:t>
              </a:r>
            </a:p>
            <a:p>
              <a:pPr algn="l">
                <a:lnSpc>
                  <a:spcPts val="2999"/>
                </a:lnSpc>
              </a:pPr>
              <a:endParaRPr lang="en-US" sz="2499">
                <a:solidFill>
                  <a:srgbClr val="D9D9D9"/>
                </a:solidFill>
                <a:latin typeface="Poppins"/>
                <a:ea typeface="Poppins"/>
                <a:cs typeface="Poppins"/>
                <a:sym typeface="Poppins"/>
              </a:endParaRPr>
            </a:p>
            <a:p>
              <a:pPr marL="0" lvl="0" indent="0" algn="l">
                <a:lnSpc>
                  <a:spcPts val="2999"/>
                </a:lnSpc>
              </a:pPr>
              <a:endParaRPr lang="en-US" sz="2499">
                <a:solidFill>
                  <a:srgbClr val="D9D9D9"/>
                </a:solidFill>
                <a:latin typeface="Poppins"/>
                <a:ea typeface="Poppins"/>
                <a:cs typeface="Poppins"/>
                <a:sym typeface="Poppins"/>
              </a:endParaRPr>
            </a:p>
          </p:txBody>
        </p:sp>
      </p:grpSp>
      <p:sp>
        <p:nvSpPr>
          <p:cNvPr id="8" name="TextBox 8"/>
          <p:cNvSpPr txBox="1"/>
          <p:nvPr/>
        </p:nvSpPr>
        <p:spPr>
          <a:xfrm>
            <a:off x="9155097" y="7779035"/>
            <a:ext cx="8104203" cy="119805"/>
          </a:xfrm>
          <a:prstGeom prst="rect">
            <a:avLst/>
          </a:prstGeom>
        </p:spPr>
        <p:txBody>
          <a:bodyPr lIns="0" tIns="0" rIns="0" bIns="0" rtlCol="0" anchor="t">
            <a:spAutoFit/>
          </a:bodyPr>
          <a:lstStyle/>
          <a:p>
            <a:pPr algn="ctr">
              <a:lnSpc>
                <a:spcPts val="980"/>
              </a:lnSpc>
              <a:spcBef>
                <a:spcPct val="0"/>
              </a:spcBef>
            </a:pPr>
            <a:r>
              <a:rPr lang="en-US" sz="700">
                <a:solidFill>
                  <a:srgbClr val="FFFFFF"/>
                </a:solidFill>
                <a:latin typeface="Poppins"/>
                <a:ea typeface="Poppins"/>
                <a:cs typeface="Poppins"/>
                <a:sym typeface="Poppins"/>
              </a:rPr>
              <a:t>Image: Created by ChatGPT using DALL·E, 2025.</a:t>
            </a: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359432" y="1806004"/>
            <a:ext cx="8115300" cy="6674992"/>
            <a:chOff x="0" y="0"/>
            <a:chExt cx="9822440" cy="8079148"/>
          </a:xfrm>
        </p:grpSpPr>
        <p:sp>
          <p:nvSpPr>
            <p:cNvPr id="4" name="Freeform 4"/>
            <p:cNvSpPr/>
            <p:nvPr/>
          </p:nvSpPr>
          <p:spPr>
            <a:xfrm>
              <a:off x="0" y="0"/>
              <a:ext cx="9823710" cy="8079148"/>
            </a:xfrm>
            <a:custGeom>
              <a:avLst/>
              <a:gdLst/>
              <a:ahLst/>
              <a:cxnLst/>
              <a:rect l="l" t="t" r="r" b="b"/>
              <a:pathLst>
                <a:path w="9823710" h="8079148">
                  <a:moveTo>
                    <a:pt x="9258632" y="0"/>
                  </a:moveTo>
                  <a:lnTo>
                    <a:pt x="563808" y="0"/>
                  </a:lnTo>
                  <a:cubicBezTo>
                    <a:pt x="251454" y="0"/>
                    <a:pt x="0" y="206826"/>
                    <a:pt x="0" y="463743"/>
                  </a:cubicBezTo>
                  <a:lnTo>
                    <a:pt x="0" y="7617021"/>
                  </a:lnTo>
                  <a:cubicBezTo>
                    <a:pt x="0" y="7872322"/>
                    <a:pt x="251454" y="8079148"/>
                    <a:pt x="563808" y="8079148"/>
                  </a:cubicBezTo>
                  <a:lnTo>
                    <a:pt x="9260597" y="8079148"/>
                  </a:lnTo>
                  <a:cubicBezTo>
                    <a:pt x="9570986" y="8079148"/>
                    <a:pt x="9823710" y="7872322"/>
                    <a:pt x="9823710" y="7615405"/>
                  </a:cubicBezTo>
                  <a:lnTo>
                    <a:pt x="9823710" y="463743"/>
                  </a:lnTo>
                  <a:cubicBezTo>
                    <a:pt x="9822440" y="206826"/>
                    <a:pt x="9570986" y="0"/>
                    <a:pt x="9258632" y="0"/>
                  </a:cubicBezTo>
                  <a:close/>
                </a:path>
              </a:pathLst>
            </a:custGeom>
            <a:blipFill>
              <a:blip r:embed="rId5"/>
              <a:stretch>
                <a:fillRect l="-17257" r="-6329"/>
              </a:stretch>
            </a:blipFill>
          </p:spPr>
          <p:txBody>
            <a:bodyPr/>
            <a:lstStyle/>
            <a:p>
              <a:endParaRPr lang="en-US"/>
            </a:p>
          </p:txBody>
        </p:sp>
      </p:grpSp>
      <p:grpSp>
        <p:nvGrpSpPr>
          <p:cNvPr id="5" name="Group 5"/>
          <p:cNvGrpSpPr/>
          <p:nvPr/>
        </p:nvGrpSpPr>
        <p:grpSpPr>
          <a:xfrm>
            <a:off x="1028700" y="1028700"/>
            <a:ext cx="7990347" cy="8855447"/>
            <a:chOff x="0" y="0"/>
            <a:chExt cx="10653795" cy="11807263"/>
          </a:xfrm>
        </p:grpSpPr>
        <p:sp>
          <p:nvSpPr>
            <p:cNvPr id="6" name="TextBox 6"/>
            <p:cNvSpPr txBox="1"/>
            <p:nvPr/>
          </p:nvSpPr>
          <p:spPr>
            <a:xfrm>
              <a:off x="0" y="-47625"/>
              <a:ext cx="10653795" cy="4264025"/>
            </a:xfrm>
            <a:prstGeom prst="rect">
              <a:avLst/>
            </a:prstGeom>
          </p:spPr>
          <p:txBody>
            <a:bodyPr lIns="0" tIns="0" rIns="0" bIns="0" rtlCol="0" anchor="t">
              <a:spAutoFit/>
            </a:bodyPr>
            <a:lstStyle/>
            <a:p>
              <a:pPr marL="0" lvl="0" indent="0" algn="l">
                <a:lnSpc>
                  <a:spcPts val="6242"/>
                </a:lnSpc>
              </a:pPr>
              <a:r>
                <a:rPr lang="en-US" sz="5201" b="1">
                  <a:solidFill>
                    <a:srgbClr val="FFFFFF"/>
                  </a:solidFill>
                  <a:latin typeface="Poppins Bold"/>
                  <a:ea typeface="Poppins Bold"/>
                  <a:cs typeface="Poppins Bold"/>
                  <a:sym typeface="Poppins Bold"/>
                </a:rPr>
                <a:t>Current Innovations and Applications in Artificial Intelligence Technologies</a:t>
              </a:r>
            </a:p>
          </p:txBody>
        </p:sp>
        <p:sp>
          <p:nvSpPr>
            <p:cNvPr id="7" name="TextBox 7"/>
            <p:cNvSpPr txBox="1"/>
            <p:nvPr/>
          </p:nvSpPr>
          <p:spPr>
            <a:xfrm>
              <a:off x="0" y="4702661"/>
              <a:ext cx="10653795" cy="7104602"/>
            </a:xfrm>
            <a:prstGeom prst="rect">
              <a:avLst/>
            </a:prstGeom>
          </p:spPr>
          <p:txBody>
            <a:bodyPr lIns="0" tIns="0" rIns="0" bIns="0" rtlCol="0" anchor="t">
              <a:spAutoFit/>
            </a:bodyPr>
            <a:lstStyle/>
            <a:p>
              <a:pPr marL="0" lvl="0" indent="0" algn="l">
                <a:lnSpc>
                  <a:spcPts val="3249"/>
                </a:lnSpc>
              </a:pPr>
              <a:r>
                <a:rPr lang="en-US" sz="2499">
                  <a:solidFill>
                    <a:srgbClr val="D9D9D9"/>
                  </a:solidFill>
                  <a:latin typeface="Poppins"/>
                  <a:ea typeface="Poppins"/>
                  <a:cs typeface="Poppins"/>
                  <a:sym typeface="Poppins"/>
                </a:rPr>
                <a:t>AI is already transforming industries across sectors:</a:t>
              </a:r>
            </a:p>
            <a:p>
              <a:pPr marL="539622" lvl="1" indent="-269811" algn="l">
                <a:lnSpc>
                  <a:spcPts val="3249"/>
                </a:lnSpc>
                <a:buFont typeface="Arial"/>
                <a:buChar char="•"/>
              </a:pPr>
              <a:r>
                <a:rPr lang="en-US" sz="2499">
                  <a:solidFill>
                    <a:srgbClr val="D9D9D9"/>
                  </a:solidFill>
                  <a:latin typeface="Poppins"/>
                  <a:ea typeface="Poppins"/>
                  <a:cs typeface="Poppins"/>
                  <a:sym typeface="Poppins"/>
                </a:rPr>
                <a:t>Healthcare: Enhances diagnostics, patient monitoring, and treatment recommendations</a:t>
              </a:r>
            </a:p>
            <a:p>
              <a:pPr marL="539622" lvl="1" indent="-269811" algn="l">
                <a:lnSpc>
                  <a:spcPts val="3249"/>
                </a:lnSpc>
                <a:buFont typeface="Arial"/>
                <a:buChar char="•"/>
              </a:pPr>
              <a:r>
                <a:rPr lang="en-US" sz="2499">
                  <a:solidFill>
                    <a:srgbClr val="D9D9D9"/>
                  </a:solidFill>
                  <a:latin typeface="Poppins"/>
                  <a:ea typeface="Poppins"/>
                  <a:cs typeface="Poppins"/>
                  <a:sym typeface="Poppins"/>
                </a:rPr>
                <a:t>Finance: Detects fraud, predicts trends, and automates transactions</a:t>
              </a:r>
            </a:p>
            <a:p>
              <a:pPr marL="539622" lvl="1" indent="-269811" algn="l">
                <a:lnSpc>
                  <a:spcPts val="3249"/>
                </a:lnSpc>
                <a:buFont typeface="Arial"/>
                <a:buChar char="•"/>
              </a:pPr>
              <a:r>
                <a:rPr lang="en-US" sz="2499">
                  <a:solidFill>
                    <a:srgbClr val="D9D9D9"/>
                  </a:solidFill>
                  <a:latin typeface="Poppins"/>
                  <a:ea typeface="Poppins"/>
                  <a:cs typeface="Poppins"/>
                  <a:sym typeface="Poppins"/>
                </a:rPr>
                <a:t>Education: Powers adaptive learning and customizes instruction</a:t>
              </a:r>
            </a:p>
            <a:p>
              <a:pPr marL="539622" lvl="1" indent="-269811" algn="l">
                <a:lnSpc>
                  <a:spcPts val="3249"/>
                </a:lnSpc>
                <a:buFont typeface="Arial"/>
                <a:buChar char="•"/>
              </a:pPr>
              <a:r>
                <a:rPr lang="en-US" sz="2499">
                  <a:solidFill>
                    <a:srgbClr val="D9D9D9"/>
                  </a:solidFill>
                  <a:latin typeface="Poppins"/>
                  <a:ea typeface="Poppins"/>
                  <a:cs typeface="Poppins"/>
                  <a:sym typeface="Poppins"/>
                </a:rPr>
                <a:t>Smart Cities: Optimizes traffic flow, energy use, and public safety</a:t>
              </a:r>
            </a:p>
            <a:p>
              <a:pPr marL="539622" lvl="1" indent="-269811" algn="l">
                <a:lnSpc>
                  <a:spcPts val="3249"/>
                </a:lnSpc>
                <a:buFont typeface="Arial"/>
                <a:buChar char="•"/>
              </a:pPr>
              <a:r>
                <a:rPr lang="en-US" sz="2499">
                  <a:solidFill>
                    <a:srgbClr val="D9D9D9"/>
                  </a:solidFill>
                  <a:latin typeface="Poppins"/>
                  <a:ea typeface="Poppins"/>
                  <a:cs typeface="Poppins"/>
                  <a:sym typeface="Poppins"/>
                </a:rPr>
                <a:t>Accessibility: Supports tools like voice assistants, translation, and screen readers</a:t>
              </a:r>
            </a:p>
            <a:p>
              <a:pPr marL="0" lvl="0" indent="0" algn="l">
                <a:lnSpc>
                  <a:spcPts val="3249"/>
                </a:lnSpc>
              </a:pPr>
              <a:endParaRPr lang="en-US" sz="2499">
                <a:solidFill>
                  <a:srgbClr val="D9D9D9"/>
                </a:solidFill>
                <a:latin typeface="Poppins"/>
                <a:ea typeface="Poppins"/>
                <a:cs typeface="Poppins"/>
                <a:sym typeface="Poppins"/>
              </a:endParaRPr>
            </a:p>
          </p:txBody>
        </p:sp>
      </p:grpSp>
      <p:sp>
        <p:nvSpPr>
          <p:cNvPr id="8" name="TextBox 8"/>
          <p:cNvSpPr txBox="1"/>
          <p:nvPr/>
        </p:nvSpPr>
        <p:spPr>
          <a:xfrm>
            <a:off x="9439140" y="8471471"/>
            <a:ext cx="7955885" cy="113195"/>
          </a:xfrm>
          <a:prstGeom prst="rect">
            <a:avLst/>
          </a:prstGeom>
        </p:spPr>
        <p:txBody>
          <a:bodyPr lIns="0" tIns="0" rIns="0" bIns="0" rtlCol="0" anchor="t">
            <a:spAutoFit/>
          </a:bodyPr>
          <a:lstStyle/>
          <a:p>
            <a:pPr algn="ctr">
              <a:lnSpc>
                <a:spcPts val="839"/>
              </a:lnSpc>
              <a:spcBef>
                <a:spcPct val="0"/>
              </a:spcBef>
            </a:pPr>
            <a:r>
              <a:rPr lang="en-US" sz="699" b="1">
                <a:solidFill>
                  <a:srgbClr val="FFFFFF"/>
                </a:solidFill>
                <a:latin typeface="Poppins Bold"/>
                <a:ea typeface="Poppins Bold"/>
                <a:cs typeface="Poppins Bold"/>
                <a:sym typeface="Poppins Bold"/>
              </a:rPr>
              <a:t>Image: Hicks, S. (2023). UCF Business Incubation Program. https://incubator.ucf.edu/what-is-artificial-intelligence-ai-and-why-people-should-learn-about-it/</a:t>
            </a: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0" y="0"/>
            <a:ext cx="18310194" cy="10287000"/>
          </a:xfrm>
          <a:custGeom>
            <a:avLst/>
            <a:gdLst/>
            <a:ahLst/>
            <a:cxnLst/>
            <a:rect l="l" t="t" r="r" b="b"/>
            <a:pathLst>
              <a:path w="18310194" h="10287000">
                <a:moveTo>
                  <a:pt x="18310194" y="0"/>
                </a:moveTo>
                <a:lnTo>
                  <a:pt x="0" y="0"/>
                </a:lnTo>
                <a:lnTo>
                  <a:pt x="0" y="10287000"/>
                </a:lnTo>
                <a:lnTo>
                  <a:pt x="18310194" y="10287000"/>
                </a:lnTo>
                <a:lnTo>
                  <a:pt x="1831019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0" y="0"/>
            <a:ext cx="18288000" cy="10287000"/>
            <a:chOff x="0" y="0"/>
            <a:chExt cx="2716753" cy="1528173"/>
          </a:xfrm>
        </p:grpSpPr>
        <p:sp>
          <p:nvSpPr>
            <p:cNvPr id="4" name="Freeform 4"/>
            <p:cNvSpPr/>
            <p:nvPr/>
          </p:nvSpPr>
          <p:spPr>
            <a:xfrm>
              <a:off x="0" y="0"/>
              <a:ext cx="2716753" cy="1528173"/>
            </a:xfrm>
            <a:custGeom>
              <a:avLst/>
              <a:gdLst/>
              <a:ahLst/>
              <a:cxnLst/>
              <a:rect l="l" t="t" r="r" b="b"/>
              <a:pathLst>
                <a:path w="2716753" h="1528173">
                  <a:moveTo>
                    <a:pt x="0" y="0"/>
                  </a:moveTo>
                  <a:lnTo>
                    <a:pt x="2716753" y="0"/>
                  </a:lnTo>
                  <a:lnTo>
                    <a:pt x="2716753" y="1528173"/>
                  </a:lnTo>
                  <a:lnTo>
                    <a:pt x="0" y="1528173"/>
                  </a:lnTo>
                  <a:close/>
                </a:path>
              </a:pathLst>
            </a:custGeom>
            <a:blipFill>
              <a:blip r:embed="rId5">
                <a:alphaModFix amt="90000"/>
              </a:blip>
              <a:stretch>
                <a:fillRect t="-9222" b="-9222"/>
              </a:stretch>
            </a:blipFill>
          </p:spPr>
          <p:txBody>
            <a:bodyPr/>
            <a:lstStyle/>
            <a:p>
              <a:endParaRPr lang="en-US"/>
            </a:p>
          </p:txBody>
        </p:sp>
      </p:grpSp>
      <p:grpSp>
        <p:nvGrpSpPr>
          <p:cNvPr id="5" name="Group 5"/>
          <p:cNvGrpSpPr/>
          <p:nvPr/>
        </p:nvGrpSpPr>
        <p:grpSpPr>
          <a:xfrm>
            <a:off x="2079594" y="848581"/>
            <a:ext cx="16230600" cy="1768847"/>
            <a:chOff x="0" y="0"/>
            <a:chExt cx="21640800" cy="2358463"/>
          </a:xfrm>
        </p:grpSpPr>
        <p:sp>
          <p:nvSpPr>
            <p:cNvPr id="6" name="TextBox 6"/>
            <p:cNvSpPr txBox="1"/>
            <p:nvPr/>
          </p:nvSpPr>
          <p:spPr>
            <a:xfrm>
              <a:off x="0" y="-66675"/>
              <a:ext cx="21640800" cy="1387475"/>
            </a:xfrm>
            <a:prstGeom prst="rect">
              <a:avLst/>
            </a:prstGeom>
          </p:spPr>
          <p:txBody>
            <a:bodyPr lIns="0" tIns="0" rIns="0" bIns="0" rtlCol="0" anchor="t">
              <a:spAutoFit/>
            </a:bodyPr>
            <a:lstStyle/>
            <a:p>
              <a:pPr marL="0" lvl="0" indent="0" algn="l">
                <a:lnSpc>
                  <a:spcPts val="7802"/>
                </a:lnSpc>
              </a:pPr>
              <a:endParaRPr/>
            </a:p>
          </p:txBody>
        </p:sp>
        <p:sp>
          <p:nvSpPr>
            <p:cNvPr id="7" name="TextBox 7"/>
            <p:cNvSpPr txBox="1"/>
            <p:nvPr/>
          </p:nvSpPr>
          <p:spPr>
            <a:xfrm>
              <a:off x="0" y="1807061"/>
              <a:ext cx="21640800" cy="551402"/>
            </a:xfrm>
            <a:prstGeom prst="rect">
              <a:avLst/>
            </a:prstGeom>
          </p:spPr>
          <p:txBody>
            <a:bodyPr lIns="0" tIns="0" rIns="0" bIns="0" rtlCol="0" anchor="t">
              <a:spAutoFit/>
            </a:bodyPr>
            <a:lstStyle/>
            <a:p>
              <a:pPr algn="l">
                <a:lnSpc>
                  <a:spcPts val="3249"/>
                </a:lnSpc>
              </a:pPr>
              <a:endParaRPr/>
            </a:p>
          </p:txBody>
        </p:sp>
      </p:grpSp>
      <p:sp>
        <p:nvSpPr>
          <p:cNvPr id="8" name="TextBox 8"/>
          <p:cNvSpPr txBox="1"/>
          <p:nvPr/>
        </p:nvSpPr>
        <p:spPr>
          <a:xfrm>
            <a:off x="1028700" y="4229100"/>
            <a:ext cx="16230600" cy="1771650"/>
          </a:xfrm>
          <a:prstGeom prst="rect">
            <a:avLst/>
          </a:prstGeom>
        </p:spPr>
        <p:txBody>
          <a:bodyPr lIns="0" tIns="0" rIns="0" bIns="0" rtlCol="0" anchor="t">
            <a:spAutoFit/>
          </a:bodyPr>
          <a:lstStyle/>
          <a:p>
            <a:pPr algn="ctr">
              <a:lnSpc>
                <a:spcPts val="6800"/>
              </a:lnSpc>
              <a:spcBef>
                <a:spcPct val="0"/>
              </a:spcBef>
            </a:pPr>
            <a:r>
              <a:rPr lang="en-US" sz="5667" b="1">
                <a:solidFill>
                  <a:srgbClr val="FBC901"/>
                </a:solidFill>
                <a:latin typeface="Poppins Semi-Bold"/>
                <a:ea typeface="Poppins Semi-Bold"/>
                <a:cs typeface="Poppins Semi-Bold"/>
                <a:sym typeface="Poppins Semi-Bold"/>
              </a:rPr>
              <a:t>Is there a limit to how much of our lives AI should influence?</a:t>
            </a:r>
          </a:p>
        </p:txBody>
      </p:sp>
      <p:sp>
        <p:nvSpPr>
          <p:cNvPr id="9" name="TextBox 9"/>
          <p:cNvSpPr txBox="1"/>
          <p:nvPr/>
        </p:nvSpPr>
        <p:spPr>
          <a:xfrm>
            <a:off x="15006630" y="9899285"/>
            <a:ext cx="2927875"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Citation reads: “Image: Created by ChatGPT using DALL·E, 2025.”</a:t>
            </a: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961767" y="1028700"/>
            <a:ext cx="7297533" cy="6557615"/>
            <a:chOff x="0" y="0"/>
            <a:chExt cx="8832647" cy="7937080"/>
          </a:xfrm>
        </p:grpSpPr>
        <p:sp>
          <p:nvSpPr>
            <p:cNvPr id="4" name="Freeform 4"/>
            <p:cNvSpPr/>
            <p:nvPr/>
          </p:nvSpPr>
          <p:spPr>
            <a:xfrm>
              <a:off x="0" y="0"/>
              <a:ext cx="8833917" cy="7937080"/>
            </a:xfrm>
            <a:custGeom>
              <a:avLst/>
              <a:gdLst/>
              <a:ahLst/>
              <a:cxnLst/>
              <a:rect l="l" t="t" r="r" b="b"/>
              <a:pathLst>
                <a:path w="8833917" h="7937080">
                  <a:moveTo>
                    <a:pt x="8325653" y="0"/>
                  </a:moveTo>
                  <a:lnTo>
                    <a:pt x="506994" y="0"/>
                  </a:lnTo>
                  <a:cubicBezTo>
                    <a:pt x="226116" y="0"/>
                    <a:pt x="0" y="203189"/>
                    <a:pt x="0" y="455588"/>
                  </a:cubicBezTo>
                  <a:lnTo>
                    <a:pt x="0" y="7483079"/>
                  </a:lnTo>
                  <a:cubicBezTo>
                    <a:pt x="0" y="7733891"/>
                    <a:pt x="226116" y="7937080"/>
                    <a:pt x="506994" y="7937080"/>
                  </a:cubicBezTo>
                  <a:lnTo>
                    <a:pt x="8327420" y="7937080"/>
                  </a:lnTo>
                  <a:cubicBezTo>
                    <a:pt x="8606531" y="7937080"/>
                    <a:pt x="8833917" y="7733891"/>
                    <a:pt x="8833917" y="7481491"/>
                  </a:cubicBezTo>
                  <a:lnTo>
                    <a:pt x="8833917" y="455588"/>
                  </a:lnTo>
                  <a:cubicBezTo>
                    <a:pt x="8832647" y="203189"/>
                    <a:pt x="8606531" y="0"/>
                    <a:pt x="8325653" y="0"/>
                  </a:cubicBezTo>
                  <a:close/>
                </a:path>
              </a:pathLst>
            </a:custGeom>
            <a:blipFill>
              <a:blip r:embed="rId5"/>
              <a:stretch>
                <a:fillRect t="-33526" b="-33526"/>
              </a:stretch>
            </a:blipFill>
          </p:spPr>
          <p:txBody>
            <a:bodyPr/>
            <a:lstStyle/>
            <a:p>
              <a:endParaRPr lang="en-US"/>
            </a:p>
          </p:txBody>
        </p:sp>
      </p:grpSp>
      <p:sp>
        <p:nvSpPr>
          <p:cNvPr id="5" name="Freeform 5"/>
          <p:cNvSpPr/>
          <p:nvPr/>
        </p:nvSpPr>
        <p:spPr>
          <a:xfrm>
            <a:off x="9961767" y="7964513"/>
            <a:ext cx="7475904" cy="37380"/>
          </a:xfrm>
          <a:custGeom>
            <a:avLst/>
            <a:gdLst/>
            <a:ahLst/>
            <a:cxnLst/>
            <a:rect l="l" t="t" r="r" b="b"/>
            <a:pathLst>
              <a:path w="7475904" h="37380">
                <a:moveTo>
                  <a:pt x="0" y="0"/>
                </a:moveTo>
                <a:lnTo>
                  <a:pt x="7475904" y="0"/>
                </a:lnTo>
                <a:lnTo>
                  <a:pt x="7475904" y="37379"/>
                </a:lnTo>
                <a:lnTo>
                  <a:pt x="0" y="3737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6" name="Group 6"/>
          <p:cNvGrpSpPr/>
          <p:nvPr/>
        </p:nvGrpSpPr>
        <p:grpSpPr>
          <a:xfrm>
            <a:off x="1039797" y="1028700"/>
            <a:ext cx="8115300" cy="7558484"/>
            <a:chOff x="0" y="0"/>
            <a:chExt cx="10820400" cy="10077978"/>
          </a:xfrm>
        </p:grpSpPr>
        <p:sp>
          <p:nvSpPr>
            <p:cNvPr id="7" name="TextBox 7"/>
            <p:cNvSpPr txBox="1"/>
            <p:nvPr/>
          </p:nvSpPr>
          <p:spPr>
            <a:xfrm>
              <a:off x="0" y="-47625"/>
              <a:ext cx="10820400" cy="2155825"/>
            </a:xfrm>
            <a:prstGeom prst="rect">
              <a:avLst/>
            </a:prstGeom>
          </p:spPr>
          <p:txBody>
            <a:bodyPr lIns="0" tIns="0" rIns="0" bIns="0" rtlCol="0" anchor="t">
              <a:spAutoFit/>
            </a:bodyPr>
            <a:lstStyle/>
            <a:p>
              <a:pPr marL="0" lvl="0" indent="0" algn="l">
                <a:lnSpc>
                  <a:spcPts val="6250"/>
                </a:lnSpc>
              </a:pPr>
              <a:r>
                <a:rPr lang="en-US" sz="5209" b="1">
                  <a:solidFill>
                    <a:srgbClr val="FFFFFF"/>
                  </a:solidFill>
                  <a:latin typeface="Poppins Bold"/>
                  <a:ea typeface="Poppins Bold"/>
                  <a:cs typeface="Poppins Bold"/>
                  <a:sym typeface="Poppins Bold"/>
                </a:rPr>
                <a:t>Ethical Concerns and Societal Impact</a:t>
              </a:r>
            </a:p>
          </p:txBody>
        </p:sp>
        <p:sp>
          <p:nvSpPr>
            <p:cNvPr id="8" name="TextBox 8"/>
            <p:cNvSpPr txBox="1"/>
            <p:nvPr/>
          </p:nvSpPr>
          <p:spPr>
            <a:xfrm>
              <a:off x="0" y="2645532"/>
              <a:ext cx="10820400" cy="7432446"/>
            </a:xfrm>
            <a:prstGeom prst="rect">
              <a:avLst/>
            </a:prstGeom>
          </p:spPr>
          <p:txBody>
            <a:bodyPr lIns="0" tIns="0" rIns="0" bIns="0" rtlCol="0" anchor="t">
              <a:spAutoFit/>
            </a:bodyPr>
            <a:lstStyle/>
            <a:p>
              <a:pPr marL="569652" lvl="1" indent="-284826" algn="l">
                <a:lnSpc>
                  <a:spcPts val="3430"/>
                </a:lnSpc>
                <a:buFont typeface="Arial"/>
                <a:buChar char="•"/>
              </a:pPr>
              <a:r>
                <a:rPr lang="en-US" sz="2638">
                  <a:solidFill>
                    <a:srgbClr val="D9D9D9"/>
                  </a:solidFill>
                  <a:latin typeface="Poppins"/>
                  <a:ea typeface="Poppins"/>
                  <a:cs typeface="Poppins"/>
                  <a:sym typeface="Poppins"/>
                </a:rPr>
                <a:t>AI systems can reflect bias and cause real harm in hiring, policing, and finance</a:t>
              </a:r>
            </a:p>
            <a:p>
              <a:pPr algn="l">
                <a:lnSpc>
                  <a:spcPts val="3430"/>
                </a:lnSpc>
              </a:pPr>
              <a:endParaRPr lang="en-US" sz="2638">
                <a:solidFill>
                  <a:srgbClr val="D9D9D9"/>
                </a:solidFill>
                <a:latin typeface="Poppins"/>
                <a:ea typeface="Poppins"/>
                <a:cs typeface="Poppins"/>
                <a:sym typeface="Poppins"/>
              </a:endParaRPr>
            </a:p>
            <a:p>
              <a:pPr marL="569652" lvl="1" indent="-284826" algn="l">
                <a:lnSpc>
                  <a:spcPts val="3430"/>
                </a:lnSpc>
                <a:buFont typeface="Arial"/>
                <a:buChar char="•"/>
              </a:pPr>
              <a:r>
                <a:rPr lang="en-US" sz="2638">
                  <a:solidFill>
                    <a:srgbClr val="D9D9D9"/>
                  </a:solidFill>
                  <a:latin typeface="Poppins"/>
                  <a:ea typeface="Poppins"/>
                  <a:cs typeface="Poppins"/>
                  <a:sym typeface="Poppins"/>
                </a:rPr>
                <a:t>Lack of transparency in decision making processes</a:t>
              </a:r>
            </a:p>
            <a:p>
              <a:pPr algn="l">
                <a:lnSpc>
                  <a:spcPts val="3430"/>
                </a:lnSpc>
              </a:pPr>
              <a:endParaRPr lang="en-US" sz="2638">
                <a:solidFill>
                  <a:srgbClr val="D9D9D9"/>
                </a:solidFill>
                <a:latin typeface="Poppins"/>
                <a:ea typeface="Poppins"/>
                <a:cs typeface="Poppins"/>
                <a:sym typeface="Poppins"/>
              </a:endParaRPr>
            </a:p>
            <a:p>
              <a:pPr marL="569652" lvl="1" indent="-284826" algn="l">
                <a:lnSpc>
                  <a:spcPts val="3430"/>
                </a:lnSpc>
                <a:buFont typeface="Arial"/>
                <a:buChar char="•"/>
              </a:pPr>
              <a:r>
                <a:rPr lang="en-US" sz="2638">
                  <a:solidFill>
                    <a:srgbClr val="D9D9D9"/>
                  </a:solidFill>
                  <a:latin typeface="Poppins"/>
                  <a:ea typeface="Poppins"/>
                  <a:cs typeface="Poppins"/>
                  <a:sym typeface="Poppins"/>
                </a:rPr>
                <a:t>Facial recognition raises privacy and surveillance concerns</a:t>
              </a:r>
            </a:p>
            <a:p>
              <a:pPr algn="l">
                <a:lnSpc>
                  <a:spcPts val="3430"/>
                </a:lnSpc>
              </a:pPr>
              <a:endParaRPr lang="en-US" sz="2638">
                <a:solidFill>
                  <a:srgbClr val="D9D9D9"/>
                </a:solidFill>
                <a:latin typeface="Poppins"/>
                <a:ea typeface="Poppins"/>
                <a:cs typeface="Poppins"/>
                <a:sym typeface="Poppins"/>
              </a:endParaRPr>
            </a:p>
            <a:p>
              <a:pPr marL="569652" lvl="1" indent="-284826" algn="l">
                <a:lnSpc>
                  <a:spcPts val="3430"/>
                </a:lnSpc>
                <a:buFont typeface="Arial"/>
                <a:buChar char="•"/>
              </a:pPr>
              <a:r>
                <a:rPr lang="en-US" sz="2638">
                  <a:solidFill>
                    <a:srgbClr val="D9D9D9"/>
                  </a:solidFill>
                  <a:latin typeface="Poppins"/>
                  <a:ea typeface="Poppins"/>
                  <a:cs typeface="Poppins"/>
                  <a:sym typeface="Poppins"/>
                </a:rPr>
                <a:t>Accountability is often unclear when harm occurs</a:t>
              </a:r>
            </a:p>
            <a:p>
              <a:pPr algn="l">
                <a:lnSpc>
                  <a:spcPts val="3430"/>
                </a:lnSpc>
              </a:pPr>
              <a:endParaRPr lang="en-US" sz="2638">
                <a:solidFill>
                  <a:srgbClr val="D9D9D9"/>
                </a:solidFill>
                <a:latin typeface="Poppins"/>
                <a:ea typeface="Poppins"/>
                <a:cs typeface="Poppins"/>
                <a:sym typeface="Poppins"/>
              </a:endParaRPr>
            </a:p>
            <a:p>
              <a:pPr marL="0" lvl="0" indent="0" algn="l">
                <a:lnSpc>
                  <a:spcPts val="3430"/>
                </a:lnSpc>
              </a:pPr>
              <a:endParaRPr lang="en-US" sz="2638">
                <a:solidFill>
                  <a:srgbClr val="D9D9D9"/>
                </a:solidFill>
                <a:latin typeface="Poppins"/>
                <a:ea typeface="Poppins"/>
                <a:cs typeface="Poppins"/>
                <a:sym typeface="Poppins"/>
              </a:endParaRPr>
            </a:p>
          </p:txBody>
        </p:sp>
      </p:grpSp>
      <p:sp>
        <p:nvSpPr>
          <p:cNvPr id="9" name="TextBox 9"/>
          <p:cNvSpPr txBox="1"/>
          <p:nvPr/>
        </p:nvSpPr>
        <p:spPr>
          <a:xfrm>
            <a:off x="9961767" y="8154292"/>
            <a:ext cx="7119162" cy="628650"/>
          </a:xfrm>
          <a:prstGeom prst="rect">
            <a:avLst/>
          </a:prstGeom>
        </p:spPr>
        <p:txBody>
          <a:bodyPr lIns="0" tIns="0" rIns="0" bIns="0" rtlCol="0" anchor="t">
            <a:spAutoFit/>
          </a:bodyPr>
          <a:lstStyle/>
          <a:p>
            <a:pPr algn="ctr">
              <a:lnSpc>
                <a:spcPts val="2435"/>
              </a:lnSpc>
              <a:spcBef>
                <a:spcPct val="0"/>
              </a:spcBef>
            </a:pPr>
            <a:r>
              <a:rPr lang="en-US" sz="2029" b="1">
                <a:solidFill>
                  <a:srgbClr val="D9D9D9"/>
                </a:solidFill>
                <a:latin typeface="Poppins Bold"/>
                <a:ea typeface="Poppins Bold"/>
                <a:cs typeface="Poppins Bold"/>
                <a:sym typeface="Poppins Bold"/>
              </a:rPr>
              <a:t>“MIT study: Facial recognition systems misidentify people of color up to 97% of the time”</a:t>
            </a:r>
          </a:p>
        </p:txBody>
      </p:sp>
      <p:sp>
        <p:nvSpPr>
          <p:cNvPr id="10" name="TextBox 10"/>
          <p:cNvSpPr txBox="1"/>
          <p:nvPr/>
        </p:nvSpPr>
        <p:spPr>
          <a:xfrm>
            <a:off x="12204025" y="7713887"/>
            <a:ext cx="2813016" cy="113529"/>
          </a:xfrm>
          <a:prstGeom prst="rect">
            <a:avLst/>
          </a:prstGeom>
        </p:spPr>
        <p:txBody>
          <a:bodyPr lIns="0" tIns="0" rIns="0" bIns="0" rtlCol="0" anchor="t">
            <a:spAutoFit/>
          </a:bodyPr>
          <a:lstStyle/>
          <a:p>
            <a:pPr algn="ctr">
              <a:lnSpc>
                <a:spcPts val="842"/>
              </a:lnSpc>
              <a:spcBef>
                <a:spcPct val="0"/>
              </a:spcBef>
            </a:pPr>
            <a:r>
              <a:rPr lang="en-US" sz="701" b="1">
                <a:solidFill>
                  <a:srgbClr val="FFFFFF"/>
                </a:solidFill>
                <a:latin typeface="Poppins Bold"/>
                <a:ea typeface="Poppins Bold"/>
                <a:cs typeface="Poppins Bold"/>
                <a:sym typeface="Poppins Bold"/>
              </a:rPr>
              <a:t>Image: Pexels, 2021. https://www.pexels.com/photo/8090126/</a:t>
            </a:r>
          </a:p>
        </p:txBody>
      </p:sp>
    </p:spTree>
  </p:cSld>
  <p:clrMapOvr>
    <a:masterClrMapping/>
  </p:clrMapOvr>
  <p:transition>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0" y="0"/>
            <a:ext cx="18310194" cy="10287000"/>
          </a:xfrm>
          <a:custGeom>
            <a:avLst/>
            <a:gdLst/>
            <a:ahLst/>
            <a:cxnLst/>
            <a:rect l="l" t="t" r="r" b="b"/>
            <a:pathLst>
              <a:path w="18310194" h="10287000">
                <a:moveTo>
                  <a:pt x="18310194" y="0"/>
                </a:moveTo>
                <a:lnTo>
                  <a:pt x="0" y="0"/>
                </a:lnTo>
                <a:lnTo>
                  <a:pt x="0" y="10287000"/>
                </a:lnTo>
                <a:lnTo>
                  <a:pt x="18310194" y="10287000"/>
                </a:lnTo>
                <a:lnTo>
                  <a:pt x="1831019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0" y="0"/>
            <a:ext cx="18288000" cy="10287000"/>
            <a:chOff x="0" y="0"/>
            <a:chExt cx="2716753" cy="1528173"/>
          </a:xfrm>
        </p:grpSpPr>
        <p:sp>
          <p:nvSpPr>
            <p:cNvPr id="4" name="Freeform 4"/>
            <p:cNvSpPr/>
            <p:nvPr/>
          </p:nvSpPr>
          <p:spPr>
            <a:xfrm>
              <a:off x="0" y="0"/>
              <a:ext cx="2716753" cy="1528173"/>
            </a:xfrm>
            <a:custGeom>
              <a:avLst/>
              <a:gdLst/>
              <a:ahLst/>
              <a:cxnLst/>
              <a:rect l="l" t="t" r="r" b="b"/>
              <a:pathLst>
                <a:path w="2716753" h="1528173">
                  <a:moveTo>
                    <a:pt x="0" y="0"/>
                  </a:moveTo>
                  <a:lnTo>
                    <a:pt x="2716753" y="0"/>
                  </a:lnTo>
                  <a:lnTo>
                    <a:pt x="2716753" y="1528173"/>
                  </a:lnTo>
                  <a:lnTo>
                    <a:pt x="0" y="1528173"/>
                  </a:lnTo>
                  <a:close/>
                </a:path>
              </a:pathLst>
            </a:custGeom>
            <a:blipFill>
              <a:blip r:embed="rId5">
                <a:alphaModFix amt="90000"/>
              </a:blip>
              <a:stretch>
                <a:fillRect t="-9222" b="-9222"/>
              </a:stretch>
            </a:blipFill>
          </p:spPr>
          <p:txBody>
            <a:bodyPr/>
            <a:lstStyle/>
            <a:p>
              <a:endParaRPr lang="en-US"/>
            </a:p>
          </p:txBody>
        </p:sp>
      </p:grpSp>
      <p:sp>
        <p:nvSpPr>
          <p:cNvPr id="5" name="TextBox 5"/>
          <p:cNvSpPr txBox="1"/>
          <p:nvPr/>
        </p:nvSpPr>
        <p:spPr>
          <a:xfrm>
            <a:off x="918220" y="4229100"/>
            <a:ext cx="16230600" cy="1771650"/>
          </a:xfrm>
          <a:prstGeom prst="rect">
            <a:avLst/>
          </a:prstGeom>
        </p:spPr>
        <p:txBody>
          <a:bodyPr lIns="0" tIns="0" rIns="0" bIns="0" rtlCol="0" anchor="t">
            <a:spAutoFit/>
          </a:bodyPr>
          <a:lstStyle/>
          <a:p>
            <a:pPr algn="ctr">
              <a:lnSpc>
                <a:spcPts val="6800"/>
              </a:lnSpc>
              <a:spcBef>
                <a:spcPct val="0"/>
              </a:spcBef>
            </a:pPr>
            <a:r>
              <a:rPr lang="en-US" sz="5667" b="1">
                <a:solidFill>
                  <a:srgbClr val="FBC901"/>
                </a:solidFill>
                <a:latin typeface="Poppins Semi-Bold"/>
                <a:ea typeface="Poppins Semi-Bold"/>
                <a:cs typeface="Poppins Semi-Bold"/>
                <a:sym typeface="Poppins Semi-Bold"/>
              </a:rPr>
              <a:t>Should there be limits on what AI is allowed to automate or control?</a:t>
            </a:r>
          </a:p>
        </p:txBody>
      </p:sp>
      <p:sp>
        <p:nvSpPr>
          <p:cNvPr id="6" name="TextBox 6"/>
          <p:cNvSpPr txBox="1"/>
          <p:nvPr/>
        </p:nvSpPr>
        <p:spPr>
          <a:xfrm>
            <a:off x="15006630" y="9899285"/>
            <a:ext cx="2927875"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Citation reads: “Image: Created by ChatGPT using DALL·E, 2025.”</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3849</Words>
  <Application>Microsoft Office PowerPoint</Application>
  <PresentationFormat>Custom</PresentationFormat>
  <Paragraphs>328</Paragraphs>
  <Slides>17</Slides>
  <Notes>13</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Poppins Bold</vt:lpstr>
      <vt:lpstr>Poppins Italics</vt:lpstr>
      <vt:lpstr>Calibri</vt:lpstr>
      <vt:lpstr>Poppins Semi-Bold</vt:lpstr>
      <vt:lpstr>Poppins Light</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 The Evolution of Artificial Intelligence</dc:title>
  <dc:creator>April Sykes</dc:creator>
  <dc:description>Presentation - The Evolution of Artificial Intelligence</dc:description>
  <cp:lastModifiedBy>April Sykes</cp:lastModifiedBy>
  <cp:revision>2</cp:revision>
  <dcterms:created xsi:type="dcterms:W3CDTF">2006-08-16T00:00:00Z</dcterms:created>
  <dcterms:modified xsi:type="dcterms:W3CDTF">2025-06-17T02:41:35Z</dcterms:modified>
  <dc:identifier>DAGpQBklJzc</dc:identifier>
</cp:coreProperties>
</file>

<file path=docProps/thumbnail.jpeg>
</file>